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5" r:id="rId2"/>
    <p:sldId id="284" r:id="rId3"/>
    <p:sldId id="283" r:id="rId4"/>
    <p:sldId id="286" r:id="rId5"/>
    <p:sldId id="287" r:id="rId6"/>
    <p:sldId id="288" r:id="rId7"/>
    <p:sldId id="274" r:id="rId8"/>
    <p:sldId id="290" r:id="rId9"/>
    <p:sldId id="291" r:id="rId10"/>
    <p:sldId id="262" r:id="rId11"/>
    <p:sldId id="277" r:id="rId12"/>
    <p:sldId id="263" r:id="rId13"/>
    <p:sldId id="278" r:id="rId14"/>
    <p:sldId id="267" r:id="rId15"/>
    <p:sldId id="266" r:id="rId16"/>
    <p:sldId id="271" r:id="rId17"/>
    <p:sldId id="272" r:id="rId18"/>
    <p:sldId id="280" r:id="rId19"/>
    <p:sldId id="279" r:id="rId20"/>
    <p:sldId id="261" r:id="rId21"/>
    <p:sldId id="29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871690669555779E-2"/>
          <c:y val="4.3650793650793648E-2"/>
          <c:w val="0.88335546901402195"/>
          <c:h val="0.646980938620873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медицинский класс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9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F-402F-ACDD-2A5803038A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инженерный класс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1F-402F-ACDD-2A5803038A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академический класс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F-402F-ACDD-2A5803038AA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ИТ-класс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1F-402F-ACDD-2A5803038AA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Кадетский класс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F-402F-ACDD-2A5803038AA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Педагогический класс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2018-2019 уч.год</c:v>
                </c:pt>
                <c:pt idx="1">
                  <c:v>2019-2020 уч.год</c:v>
                </c:pt>
                <c:pt idx="2">
                  <c:v>2020-2021 уч.год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1F-402F-ACDD-2A5803038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530640"/>
        <c:axId val="303526896"/>
      </c:barChart>
      <c:catAx>
        <c:axId val="3035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3526896"/>
        <c:crosses val="autoZero"/>
        <c:auto val="1"/>
        <c:lblAlgn val="ctr"/>
        <c:lblOffset val="100"/>
        <c:noMultiLvlLbl val="0"/>
      </c:catAx>
      <c:valAx>
        <c:axId val="30352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353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129436582685006E-2"/>
          <c:y val="0.83634020567364331"/>
          <c:w val="0.97279673374161568"/>
          <c:h val="0.16003062117235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5B50F-9F6B-4780-932A-DF2BB769A24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CBB50B-82B1-4CB9-BBF7-04F391FAA1B6}">
      <dgm:prSet phldrT="[Текст]" custT="1"/>
      <dgm:spPr/>
      <dgm:t>
        <a:bodyPr/>
        <a:lstStyle/>
        <a:p>
          <a:r>
            <a:rPr lang="ru-RU" sz="2200" b="1" dirty="0" smtClean="0">
              <a:latin typeface="Arial" panose="020B0604020202020204" pitchFamily="34" charset="0"/>
              <a:cs typeface="Arial" panose="020B0604020202020204" pitchFamily="34" charset="0"/>
            </a:rPr>
            <a:t>Направления </a:t>
          </a:r>
        </a:p>
      </dgm:t>
    </dgm:pt>
    <dgm:pt modelId="{EBF96F89-B16A-45DB-BA3C-577F35705721}" type="parTrans" cxnId="{1AE9F7B2-4258-4890-A84A-EE39AFD25570}">
      <dgm:prSet/>
      <dgm:spPr/>
      <dgm:t>
        <a:bodyPr/>
        <a:lstStyle/>
        <a:p>
          <a:endParaRPr lang="ru-RU"/>
        </a:p>
      </dgm:t>
    </dgm:pt>
    <dgm:pt modelId="{45C8D1A3-2BE5-4B99-83EC-55CE87963DDE}" type="sibTrans" cxnId="{1AE9F7B2-4258-4890-A84A-EE39AFD25570}">
      <dgm:prSet/>
      <dgm:spPr/>
      <dgm:t>
        <a:bodyPr/>
        <a:lstStyle/>
        <a:p>
          <a:endParaRPr lang="ru-RU"/>
        </a:p>
      </dgm:t>
    </dgm:pt>
    <dgm:pt modelId="{20CD7BE7-B91E-4288-8728-0517DB7DF104}">
      <dgm:prSet phldrT="[Текст]"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ИТ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A80A42-8E1C-4B86-AB45-974DD4C287CF}" type="parTrans" cxnId="{1A9B75BA-90F1-4027-974E-97EBEC476EB6}">
      <dgm:prSet/>
      <dgm:spPr/>
      <dgm:t>
        <a:bodyPr/>
        <a:lstStyle/>
        <a:p>
          <a:endParaRPr lang="ru-RU"/>
        </a:p>
      </dgm:t>
    </dgm:pt>
    <dgm:pt modelId="{0ED3EDEA-2DB8-42F7-9231-8CB35265350F}" type="sibTrans" cxnId="{1A9B75BA-90F1-4027-974E-97EBEC476EB6}">
      <dgm:prSet/>
      <dgm:spPr/>
      <dgm:t>
        <a:bodyPr/>
        <a:lstStyle/>
        <a:p>
          <a:endParaRPr lang="ru-RU"/>
        </a:p>
      </dgm:t>
    </dgm:pt>
    <dgm:pt modelId="{9D31A051-3107-4416-9CCF-EC399F406AE4}">
      <dgm:prSet phldrT="[Текст]"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Медицинское 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43009C-D771-43C0-B1C6-890B6D2F108E}" type="parTrans" cxnId="{5A40C263-1941-47B4-9683-8A2C265BDE35}">
      <dgm:prSet/>
      <dgm:spPr/>
      <dgm:t>
        <a:bodyPr/>
        <a:lstStyle/>
        <a:p>
          <a:endParaRPr lang="ru-RU"/>
        </a:p>
      </dgm:t>
    </dgm:pt>
    <dgm:pt modelId="{2997901D-1FCF-4AD0-9D6C-471302E76368}" type="sibTrans" cxnId="{5A40C263-1941-47B4-9683-8A2C265BDE35}">
      <dgm:prSet/>
      <dgm:spPr/>
      <dgm:t>
        <a:bodyPr/>
        <a:lstStyle/>
        <a:p>
          <a:endParaRPr lang="ru-RU"/>
        </a:p>
      </dgm:t>
    </dgm:pt>
    <dgm:pt modelId="{0AB5D88D-56CB-40D1-A111-5DB3940C1843}">
      <dgm:prSet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Социально-экономическое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DC5E54-513F-42B5-B49B-1F779DAB13B7}" type="parTrans" cxnId="{550D4F56-891A-482D-B36F-50E2B1A625F8}">
      <dgm:prSet/>
      <dgm:spPr/>
      <dgm:t>
        <a:bodyPr/>
        <a:lstStyle/>
        <a:p>
          <a:endParaRPr lang="ru-RU"/>
        </a:p>
      </dgm:t>
    </dgm:pt>
    <dgm:pt modelId="{27BA7F42-649E-4505-9984-00ABABBCE63D}" type="sibTrans" cxnId="{550D4F56-891A-482D-B36F-50E2B1A625F8}">
      <dgm:prSet/>
      <dgm:spPr/>
      <dgm:t>
        <a:bodyPr/>
        <a:lstStyle/>
        <a:p>
          <a:endParaRPr lang="ru-RU"/>
        </a:p>
      </dgm:t>
    </dgm:pt>
    <dgm:pt modelId="{976C44C8-FA54-4CCD-AC8E-EEF1676BCCFC}">
      <dgm:prSet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Гуманитарное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0F7B5A-DECE-4045-BB52-EE596086DF52}" type="parTrans" cxnId="{5FC8C7BD-1D84-4667-B4BE-072B5EDC7257}">
      <dgm:prSet/>
      <dgm:spPr/>
      <dgm:t>
        <a:bodyPr/>
        <a:lstStyle/>
        <a:p>
          <a:endParaRPr lang="ru-RU"/>
        </a:p>
      </dgm:t>
    </dgm:pt>
    <dgm:pt modelId="{92C5B1FF-B422-48F5-BE45-5202935957DB}" type="sibTrans" cxnId="{5FC8C7BD-1D84-4667-B4BE-072B5EDC7257}">
      <dgm:prSet/>
      <dgm:spPr/>
      <dgm:t>
        <a:bodyPr/>
        <a:lstStyle/>
        <a:p>
          <a:endParaRPr lang="ru-RU"/>
        </a:p>
      </dgm:t>
    </dgm:pt>
    <dgm:pt modelId="{0007BDA5-F880-4194-BD7C-6E5C6444A865}">
      <dgm:prSet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Кадетское 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8DD76-868A-4B7D-840F-0197118484BF}" type="parTrans" cxnId="{B96EB453-62EB-40F4-84AD-14633EA8A7F4}">
      <dgm:prSet/>
      <dgm:spPr/>
      <dgm:t>
        <a:bodyPr/>
        <a:lstStyle/>
        <a:p>
          <a:endParaRPr lang="ru-RU"/>
        </a:p>
      </dgm:t>
    </dgm:pt>
    <dgm:pt modelId="{63C6CCDA-3CEB-440D-8B5C-E21E9861D92C}" type="sibTrans" cxnId="{B96EB453-62EB-40F4-84AD-14633EA8A7F4}">
      <dgm:prSet/>
      <dgm:spPr/>
      <dgm:t>
        <a:bodyPr/>
        <a:lstStyle/>
        <a:p>
          <a:endParaRPr lang="ru-RU"/>
        </a:p>
      </dgm:t>
    </dgm:pt>
    <dgm:pt modelId="{C2831B40-A60B-49F9-B0CB-8E0CB7FC74E3}">
      <dgm:prSet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Универсальное 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23E8E4-34FF-4F01-9ECF-B3680B808160}" type="parTrans" cxnId="{1D81EB21-74A2-4617-9145-C37ECED6FC55}">
      <dgm:prSet/>
      <dgm:spPr/>
      <dgm:t>
        <a:bodyPr/>
        <a:lstStyle/>
        <a:p>
          <a:endParaRPr lang="ru-RU"/>
        </a:p>
      </dgm:t>
    </dgm:pt>
    <dgm:pt modelId="{27A59EEB-5DF1-4A28-ACEB-BA9FA9F8BA7D}" type="sibTrans" cxnId="{1D81EB21-74A2-4617-9145-C37ECED6FC55}">
      <dgm:prSet/>
      <dgm:spPr/>
      <dgm:t>
        <a:bodyPr/>
        <a:lstStyle/>
        <a:p>
          <a:endParaRPr lang="ru-RU"/>
        </a:p>
      </dgm:t>
    </dgm:pt>
    <dgm:pt modelId="{D565CA4A-F530-4DF7-8916-637824997CDA}">
      <dgm:prSet custT="1"/>
      <dgm:spPr/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Инженерное 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394AD-8355-41D1-9302-5633E644BC26}" type="parTrans" cxnId="{944AEEAC-5810-4DDC-9A6A-8974E2793ADF}">
      <dgm:prSet/>
      <dgm:spPr/>
      <dgm:t>
        <a:bodyPr/>
        <a:lstStyle/>
        <a:p>
          <a:endParaRPr lang="ru-RU"/>
        </a:p>
      </dgm:t>
    </dgm:pt>
    <dgm:pt modelId="{9C28CA4A-3C98-4578-96EA-C3032177ADE3}" type="sibTrans" cxnId="{944AEEAC-5810-4DDC-9A6A-8974E2793ADF}">
      <dgm:prSet/>
      <dgm:spPr/>
      <dgm:t>
        <a:bodyPr/>
        <a:lstStyle/>
        <a:p>
          <a:endParaRPr lang="ru-RU"/>
        </a:p>
      </dgm:t>
    </dgm:pt>
    <dgm:pt modelId="{47C4974A-DB6D-42AB-8759-B9D4E7E29C37}" type="pres">
      <dgm:prSet presAssocID="{F785B50F-9F6B-4780-932A-DF2BB769A24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83999F-B4AA-4D9B-81EF-46CD8841D954}" type="pres">
      <dgm:prSet presAssocID="{A4CBB50B-82B1-4CB9-BBF7-04F391FAA1B6}" presName="root" presStyleCnt="0"/>
      <dgm:spPr/>
    </dgm:pt>
    <dgm:pt modelId="{54CA0774-424A-4C1B-B585-7FEA9B401DFC}" type="pres">
      <dgm:prSet presAssocID="{A4CBB50B-82B1-4CB9-BBF7-04F391FAA1B6}" presName="rootComposite" presStyleCnt="0"/>
      <dgm:spPr/>
    </dgm:pt>
    <dgm:pt modelId="{460CC41F-7264-4C92-8C0F-57AC7D5CB3FA}" type="pres">
      <dgm:prSet presAssocID="{A4CBB50B-82B1-4CB9-BBF7-04F391FAA1B6}" presName="rootText" presStyleLbl="node1" presStyleIdx="0" presStyleCnt="1" custScaleX="344202" custScaleY="174813" custLinFactNeighborX="884"/>
      <dgm:spPr/>
      <dgm:t>
        <a:bodyPr/>
        <a:lstStyle/>
        <a:p>
          <a:endParaRPr lang="ru-RU"/>
        </a:p>
      </dgm:t>
    </dgm:pt>
    <dgm:pt modelId="{06BC2810-93A9-4538-B01F-176E5A181C7E}" type="pres">
      <dgm:prSet presAssocID="{A4CBB50B-82B1-4CB9-BBF7-04F391FAA1B6}" presName="rootConnector" presStyleLbl="node1" presStyleIdx="0" presStyleCnt="1"/>
      <dgm:spPr/>
      <dgm:t>
        <a:bodyPr/>
        <a:lstStyle/>
        <a:p>
          <a:endParaRPr lang="ru-RU"/>
        </a:p>
      </dgm:t>
    </dgm:pt>
    <dgm:pt modelId="{4EE07945-E80D-457C-B8B4-43AA6E1F7965}" type="pres">
      <dgm:prSet presAssocID="{A4CBB50B-82B1-4CB9-BBF7-04F391FAA1B6}" presName="childShape" presStyleCnt="0"/>
      <dgm:spPr/>
    </dgm:pt>
    <dgm:pt modelId="{875F6B6C-EB44-407A-AA47-8B0B6928388B}" type="pres">
      <dgm:prSet presAssocID="{78A80A42-8E1C-4B86-AB45-974DD4C287CF}" presName="Name13" presStyleLbl="parChTrans1D2" presStyleIdx="0" presStyleCnt="7"/>
      <dgm:spPr/>
      <dgm:t>
        <a:bodyPr/>
        <a:lstStyle/>
        <a:p>
          <a:endParaRPr lang="ru-RU"/>
        </a:p>
      </dgm:t>
    </dgm:pt>
    <dgm:pt modelId="{299751CB-3C2A-4F81-86D4-1648483FB3AB}" type="pres">
      <dgm:prSet presAssocID="{20CD7BE7-B91E-4288-8728-0517DB7DF104}" presName="childText" presStyleLbl="bgAcc1" presStyleIdx="0" presStyleCnt="7" custScaleX="159549" custScaleY="94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36C28-22B0-4C7C-9731-7656A43E3E77}" type="pres">
      <dgm:prSet presAssocID="{9B43009C-D771-43C0-B1C6-890B6D2F108E}" presName="Name13" presStyleLbl="parChTrans1D2" presStyleIdx="1" presStyleCnt="7"/>
      <dgm:spPr/>
      <dgm:t>
        <a:bodyPr/>
        <a:lstStyle/>
        <a:p>
          <a:endParaRPr lang="ru-RU"/>
        </a:p>
      </dgm:t>
    </dgm:pt>
    <dgm:pt modelId="{9974BEA0-EB13-4326-8EB6-07E703347834}" type="pres">
      <dgm:prSet presAssocID="{9D31A051-3107-4416-9CCF-EC399F406AE4}" presName="childText" presStyleLbl="bgAcc1" presStyleIdx="1" presStyleCnt="7" custScaleX="389089" custScaleY="97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6A643-D7E9-4C83-B239-973536B7421A}" type="pres">
      <dgm:prSet presAssocID="{E5DC5E54-513F-42B5-B49B-1F779DAB13B7}" presName="Name13" presStyleLbl="parChTrans1D2" presStyleIdx="2" presStyleCnt="7"/>
      <dgm:spPr/>
      <dgm:t>
        <a:bodyPr/>
        <a:lstStyle/>
        <a:p>
          <a:endParaRPr lang="ru-RU"/>
        </a:p>
      </dgm:t>
    </dgm:pt>
    <dgm:pt modelId="{9C66C714-7B39-4C02-97A1-03897B94DC3E}" type="pres">
      <dgm:prSet presAssocID="{0AB5D88D-56CB-40D1-A111-5DB3940C1843}" presName="childText" presStyleLbl="bgAcc1" presStyleIdx="2" presStyleCnt="7" custScaleX="630123" custScaleY="111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4D5794-2D1C-41BE-B896-AB4328FB066A}" type="pres">
      <dgm:prSet presAssocID="{E10F7B5A-DECE-4045-BB52-EE596086DF52}" presName="Name13" presStyleLbl="parChTrans1D2" presStyleIdx="3" presStyleCnt="7"/>
      <dgm:spPr/>
      <dgm:t>
        <a:bodyPr/>
        <a:lstStyle/>
        <a:p>
          <a:endParaRPr lang="ru-RU"/>
        </a:p>
      </dgm:t>
    </dgm:pt>
    <dgm:pt modelId="{BE26BBE0-27F9-4FDC-9F9A-4F31B365657E}" type="pres">
      <dgm:prSet presAssocID="{976C44C8-FA54-4CCD-AC8E-EEF1676BCCFC}" presName="childText" presStyleLbl="bgAcc1" presStyleIdx="3" presStyleCnt="7" custScaleX="778497" custScaleY="119450" custLinFactY="100000" custLinFactNeighborX="-10408" custLinFactNeighborY="15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4FF9B-E41C-4D5E-88E6-157424FFE564}" type="pres">
      <dgm:prSet presAssocID="{6C23E8E4-34FF-4F01-9ECF-B3680B808160}" presName="Name13" presStyleLbl="parChTrans1D2" presStyleIdx="4" presStyleCnt="7"/>
      <dgm:spPr/>
      <dgm:t>
        <a:bodyPr/>
        <a:lstStyle/>
        <a:p>
          <a:endParaRPr lang="ru-RU"/>
        </a:p>
      </dgm:t>
    </dgm:pt>
    <dgm:pt modelId="{00B2B6AB-0727-40F4-A565-7887446165E8}" type="pres">
      <dgm:prSet presAssocID="{C2831B40-A60B-49F9-B0CB-8E0CB7FC74E3}" presName="childText" presStyleLbl="bgAcc1" presStyleIdx="4" presStyleCnt="7" custScaleX="834238" custLinFactY="100000" custLinFactNeighborX="-479" custLinFactNeighborY="149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6BB7F-B2FC-459D-AE2C-85A76470D979}" type="pres">
      <dgm:prSet presAssocID="{2D6394AD-8355-41D1-9302-5633E644BC26}" presName="Name13" presStyleLbl="parChTrans1D2" presStyleIdx="5" presStyleCnt="7"/>
      <dgm:spPr/>
      <dgm:t>
        <a:bodyPr/>
        <a:lstStyle/>
        <a:p>
          <a:endParaRPr lang="ru-RU"/>
        </a:p>
      </dgm:t>
    </dgm:pt>
    <dgm:pt modelId="{1DA081EF-83BC-4E2F-924B-E708E32AA1C3}" type="pres">
      <dgm:prSet presAssocID="{D565CA4A-F530-4DF7-8916-637824997CDA}" presName="childText" presStyleLbl="bgAcc1" presStyleIdx="5" presStyleCnt="7" custScaleX="727388" custLinFactY="-23461" custLinFactNeighborX="434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99F69-2033-4194-AAB4-C1955B9214BB}" type="pres">
      <dgm:prSet presAssocID="{7788DD76-868A-4B7D-840F-0197118484BF}" presName="Name13" presStyleLbl="parChTrans1D2" presStyleIdx="6" presStyleCnt="7"/>
      <dgm:spPr/>
      <dgm:t>
        <a:bodyPr/>
        <a:lstStyle/>
        <a:p>
          <a:endParaRPr lang="ru-RU"/>
        </a:p>
      </dgm:t>
    </dgm:pt>
    <dgm:pt modelId="{8ABF4E66-E9A0-4E2B-93B2-A3A8F1CBE2BE}" type="pres">
      <dgm:prSet presAssocID="{0007BDA5-F880-4194-BD7C-6E5C6444A865}" presName="childText" presStyleLbl="bgAcc1" presStyleIdx="6" presStyleCnt="7" custScaleX="670159" custLinFactY="-166850" custLinFactNeighborX="699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D4E916-B667-4604-B611-244EE31C9A39}" type="presOf" srcId="{E5DC5E54-513F-42B5-B49B-1F779DAB13B7}" destId="{FF76A643-D7E9-4C83-B239-973536B7421A}" srcOrd="0" destOrd="0" presId="urn:microsoft.com/office/officeart/2005/8/layout/hierarchy3"/>
    <dgm:cxn modelId="{AAB613EB-5478-4132-B939-D7B2BBB519ED}" type="presOf" srcId="{0007BDA5-F880-4194-BD7C-6E5C6444A865}" destId="{8ABF4E66-E9A0-4E2B-93B2-A3A8F1CBE2BE}" srcOrd="0" destOrd="0" presId="urn:microsoft.com/office/officeart/2005/8/layout/hierarchy3"/>
    <dgm:cxn modelId="{1A9B75BA-90F1-4027-974E-97EBEC476EB6}" srcId="{A4CBB50B-82B1-4CB9-BBF7-04F391FAA1B6}" destId="{20CD7BE7-B91E-4288-8728-0517DB7DF104}" srcOrd="0" destOrd="0" parTransId="{78A80A42-8E1C-4B86-AB45-974DD4C287CF}" sibTransId="{0ED3EDEA-2DB8-42F7-9231-8CB35265350F}"/>
    <dgm:cxn modelId="{B96EB453-62EB-40F4-84AD-14633EA8A7F4}" srcId="{A4CBB50B-82B1-4CB9-BBF7-04F391FAA1B6}" destId="{0007BDA5-F880-4194-BD7C-6E5C6444A865}" srcOrd="6" destOrd="0" parTransId="{7788DD76-868A-4B7D-840F-0197118484BF}" sibTransId="{63C6CCDA-3CEB-440D-8B5C-E21E9861D92C}"/>
    <dgm:cxn modelId="{9E3CC8E8-F404-4CD2-BE62-45B87D2C22B5}" type="presOf" srcId="{A4CBB50B-82B1-4CB9-BBF7-04F391FAA1B6}" destId="{460CC41F-7264-4C92-8C0F-57AC7D5CB3FA}" srcOrd="0" destOrd="0" presId="urn:microsoft.com/office/officeart/2005/8/layout/hierarchy3"/>
    <dgm:cxn modelId="{8B4F12C9-2CDE-498C-8A5A-AF48DC046D54}" type="presOf" srcId="{6C23E8E4-34FF-4F01-9ECF-B3680B808160}" destId="{1894FF9B-E41C-4D5E-88E6-157424FFE564}" srcOrd="0" destOrd="0" presId="urn:microsoft.com/office/officeart/2005/8/layout/hierarchy3"/>
    <dgm:cxn modelId="{1D81EB21-74A2-4617-9145-C37ECED6FC55}" srcId="{A4CBB50B-82B1-4CB9-BBF7-04F391FAA1B6}" destId="{C2831B40-A60B-49F9-B0CB-8E0CB7FC74E3}" srcOrd="4" destOrd="0" parTransId="{6C23E8E4-34FF-4F01-9ECF-B3680B808160}" sibTransId="{27A59EEB-5DF1-4A28-ACEB-BA9FA9F8BA7D}"/>
    <dgm:cxn modelId="{B182DB4A-8A11-4C94-96BE-B4D4A44EDBCA}" type="presOf" srcId="{7788DD76-868A-4B7D-840F-0197118484BF}" destId="{20E99F69-2033-4194-AAB4-C1955B9214BB}" srcOrd="0" destOrd="0" presId="urn:microsoft.com/office/officeart/2005/8/layout/hierarchy3"/>
    <dgm:cxn modelId="{C98052B7-8702-4D4B-B156-EAC6D2E82ED3}" type="presOf" srcId="{976C44C8-FA54-4CCD-AC8E-EEF1676BCCFC}" destId="{BE26BBE0-27F9-4FDC-9F9A-4F31B365657E}" srcOrd="0" destOrd="0" presId="urn:microsoft.com/office/officeart/2005/8/layout/hierarchy3"/>
    <dgm:cxn modelId="{944AEEAC-5810-4DDC-9A6A-8974E2793ADF}" srcId="{A4CBB50B-82B1-4CB9-BBF7-04F391FAA1B6}" destId="{D565CA4A-F530-4DF7-8916-637824997CDA}" srcOrd="5" destOrd="0" parTransId="{2D6394AD-8355-41D1-9302-5633E644BC26}" sibTransId="{9C28CA4A-3C98-4578-96EA-C3032177ADE3}"/>
    <dgm:cxn modelId="{5FC8C7BD-1D84-4667-B4BE-072B5EDC7257}" srcId="{A4CBB50B-82B1-4CB9-BBF7-04F391FAA1B6}" destId="{976C44C8-FA54-4CCD-AC8E-EEF1676BCCFC}" srcOrd="3" destOrd="0" parTransId="{E10F7B5A-DECE-4045-BB52-EE596086DF52}" sibTransId="{92C5B1FF-B422-48F5-BE45-5202935957DB}"/>
    <dgm:cxn modelId="{03C9CA40-3A22-4A32-B26D-AB68CDD7E9B0}" type="presOf" srcId="{E10F7B5A-DECE-4045-BB52-EE596086DF52}" destId="{CA4D5794-2D1C-41BE-B896-AB4328FB066A}" srcOrd="0" destOrd="0" presId="urn:microsoft.com/office/officeart/2005/8/layout/hierarchy3"/>
    <dgm:cxn modelId="{5A40C263-1941-47B4-9683-8A2C265BDE35}" srcId="{A4CBB50B-82B1-4CB9-BBF7-04F391FAA1B6}" destId="{9D31A051-3107-4416-9CCF-EC399F406AE4}" srcOrd="1" destOrd="0" parTransId="{9B43009C-D771-43C0-B1C6-890B6D2F108E}" sibTransId="{2997901D-1FCF-4AD0-9D6C-471302E76368}"/>
    <dgm:cxn modelId="{550D4F56-891A-482D-B36F-50E2B1A625F8}" srcId="{A4CBB50B-82B1-4CB9-BBF7-04F391FAA1B6}" destId="{0AB5D88D-56CB-40D1-A111-5DB3940C1843}" srcOrd="2" destOrd="0" parTransId="{E5DC5E54-513F-42B5-B49B-1F779DAB13B7}" sibTransId="{27BA7F42-649E-4505-9984-00ABABBCE63D}"/>
    <dgm:cxn modelId="{10763CE0-DA9A-43CC-A88A-00AA74964DA5}" type="presOf" srcId="{9B43009C-D771-43C0-B1C6-890B6D2F108E}" destId="{EFD36C28-22B0-4C7C-9731-7656A43E3E77}" srcOrd="0" destOrd="0" presId="urn:microsoft.com/office/officeart/2005/8/layout/hierarchy3"/>
    <dgm:cxn modelId="{96FDE730-C403-418E-8080-609E84AB5145}" type="presOf" srcId="{20CD7BE7-B91E-4288-8728-0517DB7DF104}" destId="{299751CB-3C2A-4F81-86D4-1648483FB3AB}" srcOrd="0" destOrd="0" presId="urn:microsoft.com/office/officeart/2005/8/layout/hierarchy3"/>
    <dgm:cxn modelId="{56A618D1-0C73-453F-A5EF-7B4FE27E4331}" type="presOf" srcId="{2D6394AD-8355-41D1-9302-5633E644BC26}" destId="{6EF6BB7F-B2FC-459D-AE2C-85A76470D979}" srcOrd="0" destOrd="0" presId="urn:microsoft.com/office/officeart/2005/8/layout/hierarchy3"/>
    <dgm:cxn modelId="{3204D5A7-D83E-4257-96E2-447D65CD9C2D}" type="presOf" srcId="{C2831B40-A60B-49F9-B0CB-8E0CB7FC74E3}" destId="{00B2B6AB-0727-40F4-A565-7887446165E8}" srcOrd="0" destOrd="0" presId="urn:microsoft.com/office/officeart/2005/8/layout/hierarchy3"/>
    <dgm:cxn modelId="{1AE9F7B2-4258-4890-A84A-EE39AFD25570}" srcId="{F785B50F-9F6B-4780-932A-DF2BB769A244}" destId="{A4CBB50B-82B1-4CB9-BBF7-04F391FAA1B6}" srcOrd="0" destOrd="0" parTransId="{EBF96F89-B16A-45DB-BA3C-577F35705721}" sibTransId="{45C8D1A3-2BE5-4B99-83EC-55CE87963DDE}"/>
    <dgm:cxn modelId="{D03F5029-F134-4D95-9D7A-A33FE0840CA3}" type="presOf" srcId="{0AB5D88D-56CB-40D1-A111-5DB3940C1843}" destId="{9C66C714-7B39-4C02-97A1-03897B94DC3E}" srcOrd="0" destOrd="0" presId="urn:microsoft.com/office/officeart/2005/8/layout/hierarchy3"/>
    <dgm:cxn modelId="{EFFA4784-79A2-410F-B57B-BE4223622BD9}" type="presOf" srcId="{F785B50F-9F6B-4780-932A-DF2BB769A244}" destId="{47C4974A-DB6D-42AB-8759-B9D4E7E29C37}" srcOrd="0" destOrd="0" presId="urn:microsoft.com/office/officeart/2005/8/layout/hierarchy3"/>
    <dgm:cxn modelId="{8E9ADBCD-6476-4504-9E0E-0ABABCF059F7}" type="presOf" srcId="{78A80A42-8E1C-4B86-AB45-974DD4C287CF}" destId="{875F6B6C-EB44-407A-AA47-8B0B6928388B}" srcOrd="0" destOrd="0" presId="urn:microsoft.com/office/officeart/2005/8/layout/hierarchy3"/>
    <dgm:cxn modelId="{E168519E-3662-4AB6-924B-3A6B0D2D2E02}" type="presOf" srcId="{D565CA4A-F530-4DF7-8916-637824997CDA}" destId="{1DA081EF-83BC-4E2F-924B-E708E32AA1C3}" srcOrd="0" destOrd="0" presId="urn:microsoft.com/office/officeart/2005/8/layout/hierarchy3"/>
    <dgm:cxn modelId="{71F9D0EE-0742-4219-A94E-6FD172789480}" type="presOf" srcId="{9D31A051-3107-4416-9CCF-EC399F406AE4}" destId="{9974BEA0-EB13-4326-8EB6-07E703347834}" srcOrd="0" destOrd="0" presId="urn:microsoft.com/office/officeart/2005/8/layout/hierarchy3"/>
    <dgm:cxn modelId="{8A2D486C-E154-447B-8A48-515B813C2580}" type="presOf" srcId="{A4CBB50B-82B1-4CB9-BBF7-04F391FAA1B6}" destId="{06BC2810-93A9-4538-B01F-176E5A181C7E}" srcOrd="1" destOrd="0" presId="urn:microsoft.com/office/officeart/2005/8/layout/hierarchy3"/>
    <dgm:cxn modelId="{3805B21C-8725-4263-93B9-F2FCBEE0F301}" type="presParOf" srcId="{47C4974A-DB6D-42AB-8759-B9D4E7E29C37}" destId="{0B83999F-B4AA-4D9B-81EF-46CD8841D954}" srcOrd="0" destOrd="0" presId="urn:microsoft.com/office/officeart/2005/8/layout/hierarchy3"/>
    <dgm:cxn modelId="{F7557F19-97C5-4EEE-B945-0ADEF8EFB986}" type="presParOf" srcId="{0B83999F-B4AA-4D9B-81EF-46CD8841D954}" destId="{54CA0774-424A-4C1B-B585-7FEA9B401DFC}" srcOrd="0" destOrd="0" presId="urn:microsoft.com/office/officeart/2005/8/layout/hierarchy3"/>
    <dgm:cxn modelId="{7C6837E3-ED71-4B85-8767-7709DE1081F3}" type="presParOf" srcId="{54CA0774-424A-4C1B-B585-7FEA9B401DFC}" destId="{460CC41F-7264-4C92-8C0F-57AC7D5CB3FA}" srcOrd="0" destOrd="0" presId="urn:microsoft.com/office/officeart/2005/8/layout/hierarchy3"/>
    <dgm:cxn modelId="{EF58D2D1-675B-4E6C-AA66-589898A20005}" type="presParOf" srcId="{54CA0774-424A-4C1B-B585-7FEA9B401DFC}" destId="{06BC2810-93A9-4538-B01F-176E5A181C7E}" srcOrd="1" destOrd="0" presId="urn:microsoft.com/office/officeart/2005/8/layout/hierarchy3"/>
    <dgm:cxn modelId="{1A7D4243-EA4F-4F94-8C65-7490310FFC4C}" type="presParOf" srcId="{0B83999F-B4AA-4D9B-81EF-46CD8841D954}" destId="{4EE07945-E80D-457C-B8B4-43AA6E1F7965}" srcOrd="1" destOrd="0" presId="urn:microsoft.com/office/officeart/2005/8/layout/hierarchy3"/>
    <dgm:cxn modelId="{C6D3641A-4D4B-44AE-81A0-E2FF0B8F13EA}" type="presParOf" srcId="{4EE07945-E80D-457C-B8B4-43AA6E1F7965}" destId="{875F6B6C-EB44-407A-AA47-8B0B6928388B}" srcOrd="0" destOrd="0" presId="urn:microsoft.com/office/officeart/2005/8/layout/hierarchy3"/>
    <dgm:cxn modelId="{9BA6A357-3789-417E-BFE1-0A251DF0A6E0}" type="presParOf" srcId="{4EE07945-E80D-457C-B8B4-43AA6E1F7965}" destId="{299751CB-3C2A-4F81-86D4-1648483FB3AB}" srcOrd="1" destOrd="0" presId="urn:microsoft.com/office/officeart/2005/8/layout/hierarchy3"/>
    <dgm:cxn modelId="{AC1A7840-0C2D-4042-8AB0-C36CE7243A56}" type="presParOf" srcId="{4EE07945-E80D-457C-B8B4-43AA6E1F7965}" destId="{EFD36C28-22B0-4C7C-9731-7656A43E3E77}" srcOrd="2" destOrd="0" presId="urn:microsoft.com/office/officeart/2005/8/layout/hierarchy3"/>
    <dgm:cxn modelId="{646DF411-D09E-4431-ADF0-9E9E4444A63A}" type="presParOf" srcId="{4EE07945-E80D-457C-B8B4-43AA6E1F7965}" destId="{9974BEA0-EB13-4326-8EB6-07E703347834}" srcOrd="3" destOrd="0" presId="urn:microsoft.com/office/officeart/2005/8/layout/hierarchy3"/>
    <dgm:cxn modelId="{CB8C9E32-BC05-423F-A4B7-A8E7C870D2A1}" type="presParOf" srcId="{4EE07945-E80D-457C-B8B4-43AA6E1F7965}" destId="{FF76A643-D7E9-4C83-B239-973536B7421A}" srcOrd="4" destOrd="0" presId="urn:microsoft.com/office/officeart/2005/8/layout/hierarchy3"/>
    <dgm:cxn modelId="{A7B8CBEA-30C4-4081-B1C6-CBAC64CA0676}" type="presParOf" srcId="{4EE07945-E80D-457C-B8B4-43AA6E1F7965}" destId="{9C66C714-7B39-4C02-97A1-03897B94DC3E}" srcOrd="5" destOrd="0" presId="urn:microsoft.com/office/officeart/2005/8/layout/hierarchy3"/>
    <dgm:cxn modelId="{6F480EEF-0FA2-4E95-BA51-121236C689DD}" type="presParOf" srcId="{4EE07945-E80D-457C-B8B4-43AA6E1F7965}" destId="{CA4D5794-2D1C-41BE-B896-AB4328FB066A}" srcOrd="6" destOrd="0" presId="urn:microsoft.com/office/officeart/2005/8/layout/hierarchy3"/>
    <dgm:cxn modelId="{B6C7D83B-F50C-433D-8658-33436EBBA50C}" type="presParOf" srcId="{4EE07945-E80D-457C-B8B4-43AA6E1F7965}" destId="{BE26BBE0-27F9-4FDC-9F9A-4F31B365657E}" srcOrd="7" destOrd="0" presId="urn:microsoft.com/office/officeart/2005/8/layout/hierarchy3"/>
    <dgm:cxn modelId="{A3FF9CDC-9874-4711-BEC8-6F052CA2FF27}" type="presParOf" srcId="{4EE07945-E80D-457C-B8B4-43AA6E1F7965}" destId="{1894FF9B-E41C-4D5E-88E6-157424FFE564}" srcOrd="8" destOrd="0" presId="urn:microsoft.com/office/officeart/2005/8/layout/hierarchy3"/>
    <dgm:cxn modelId="{9DC8F4A2-99E1-4D2A-93AA-A71C68B9BF35}" type="presParOf" srcId="{4EE07945-E80D-457C-B8B4-43AA6E1F7965}" destId="{00B2B6AB-0727-40F4-A565-7887446165E8}" srcOrd="9" destOrd="0" presId="urn:microsoft.com/office/officeart/2005/8/layout/hierarchy3"/>
    <dgm:cxn modelId="{BAF50DC3-2545-4F22-9117-D479E2CABEA4}" type="presParOf" srcId="{4EE07945-E80D-457C-B8B4-43AA6E1F7965}" destId="{6EF6BB7F-B2FC-459D-AE2C-85A76470D979}" srcOrd="10" destOrd="0" presId="urn:microsoft.com/office/officeart/2005/8/layout/hierarchy3"/>
    <dgm:cxn modelId="{83F9551B-6EA4-4E5E-B201-C130868767C6}" type="presParOf" srcId="{4EE07945-E80D-457C-B8B4-43AA6E1F7965}" destId="{1DA081EF-83BC-4E2F-924B-E708E32AA1C3}" srcOrd="11" destOrd="0" presId="urn:microsoft.com/office/officeart/2005/8/layout/hierarchy3"/>
    <dgm:cxn modelId="{2C2AA74F-A146-4AB4-B0E0-8F566481E1C2}" type="presParOf" srcId="{4EE07945-E80D-457C-B8B4-43AA6E1F7965}" destId="{20E99F69-2033-4194-AAB4-C1955B9214BB}" srcOrd="12" destOrd="0" presId="urn:microsoft.com/office/officeart/2005/8/layout/hierarchy3"/>
    <dgm:cxn modelId="{5A68335D-723A-4CF2-9C0F-409D7E097626}" type="presParOf" srcId="{4EE07945-E80D-457C-B8B4-43AA6E1F7965}" destId="{8ABF4E66-E9A0-4E2B-93B2-A3A8F1CBE2BE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87C21-0A24-463E-BC50-9666A3E29A01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87F8FF-4F30-403B-9E24-01C6B686073F}">
      <dgm:prSet phldrT="[Текст]"/>
      <dgm:spPr/>
      <dgm:t>
        <a:bodyPr/>
        <a:lstStyle/>
        <a:p>
          <a:r>
            <a:rPr lang="ru-RU" b="0" dirty="0" smtClean="0">
              <a:latin typeface="Arial Black" panose="020B0A04020102020204" pitchFamily="34" charset="0"/>
            </a:rPr>
            <a:t>Инвариантная часть: </a:t>
          </a:r>
        </a:p>
        <a:p>
          <a:r>
            <a:rPr lang="ru-RU" dirty="0" smtClean="0"/>
            <a:t>обязательные предметы учебного плана</a:t>
          </a:r>
          <a:endParaRPr lang="ru-RU" dirty="0"/>
        </a:p>
      </dgm:t>
    </dgm:pt>
    <dgm:pt modelId="{DF758E7B-F727-4147-A020-512198319A57}" type="parTrans" cxnId="{7D158D01-AEC2-4210-B998-1F5494B35BB5}">
      <dgm:prSet/>
      <dgm:spPr/>
      <dgm:t>
        <a:bodyPr/>
        <a:lstStyle/>
        <a:p>
          <a:endParaRPr lang="ru-RU"/>
        </a:p>
      </dgm:t>
    </dgm:pt>
    <dgm:pt modelId="{50E61D54-83C8-4B3B-A1A9-0C9805735ADA}" type="sibTrans" cxnId="{7D158D01-AEC2-4210-B998-1F5494B35BB5}">
      <dgm:prSet/>
      <dgm:spPr/>
      <dgm:t>
        <a:bodyPr/>
        <a:lstStyle/>
        <a:p>
          <a:endParaRPr lang="ru-RU"/>
        </a:p>
      </dgm:t>
    </dgm:pt>
    <dgm:pt modelId="{5F50BF25-D412-4010-91CA-3737850CA0CD}">
      <dgm:prSet phldrT="[Текст]"/>
      <dgm:spPr/>
      <dgm:t>
        <a:bodyPr/>
        <a:lstStyle/>
        <a:p>
          <a:r>
            <a:rPr lang="ru-RU" b="1" dirty="0" smtClean="0">
              <a:latin typeface="Arial Black" panose="020B0A04020102020204" pitchFamily="34" charset="0"/>
            </a:rPr>
            <a:t>Вариативная часть: </a:t>
          </a:r>
        </a:p>
        <a:p>
          <a:r>
            <a:rPr lang="ru-RU" dirty="0" smtClean="0"/>
            <a:t>предметы по выбору (профильные)</a:t>
          </a:r>
          <a:endParaRPr lang="en-US" dirty="0" smtClean="0"/>
        </a:p>
        <a:p>
          <a:r>
            <a:rPr lang="ru-RU" dirty="0" err="1" smtClean="0"/>
            <a:t>Элективы</a:t>
          </a:r>
          <a:r>
            <a:rPr lang="ru-RU" dirty="0" smtClean="0"/>
            <a:t>, спецкурсы</a:t>
          </a:r>
        </a:p>
      </dgm:t>
    </dgm:pt>
    <dgm:pt modelId="{9E0E5450-5D04-4347-9396-E4F763CC2E5F}" type="parTrans" cxnId="{4ADEC672-3032-4D7B-954F-646AEB8B29B0}">
      <dgm:prSet/>
      <dgm:spPr/>
      <dgm:t>
        <a:bodyPr/>
        <a:lstStyle/>
        <a:p>
          <a:endParaRPr lang="ru-RU"/>
        </a:p>
      </dgm:t>
    </dgm:pt>
    <dgm:pt modelId="{0B414E36-757F-4B1E-897E-584CDF898E01}" type="sibTrans" cxnId="{4ADEC672-3032-4D7B-954F-646AEB8B29B0}">
      <dgm:prSet/>
      <dgm:spPr/>
      <dgm:t>
        <a:bodyPr/>
        <a:lstStyle/>
        <a:p>
          <a:endParaRPr lang="ru-RU"/>
        </a:p>
      </dgm:t>
    </dgm:pt>
    <dgm:pt modelId="{EA95DF94-8021-4712-BEF7-84BB03FAD83E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Дополнительное образование </a:t>
          </a:r>
        </a:p>
        <a:p>
          <a:r>
            <a:rPr lang="ru-RU" dirty="0" smtClean="0"/>
            <a:t>(практикумы, подготовка к экзаменам)</a:t>
          </a:r>
          <a:endParaRPr lang="ru-RU" dirty="0"/>
        </a:p>
      </dgm:t>
    </dgm:pt>
    <dgm:pt modelId="{55B11EE4-A08F-488F-B005-9AB9D60C8D78}" type="parTrans" cxnId="{3608BFFE-410C-44A3-9543-BD4277820E93}">
      <dgm:prSet/>
      <dgm:spPr/>
      <dgm:t>
        <a:bodyPr/>
        <a:lstStyle/>
        <a:p>
          <a:endParaRPr lang="ru-RU"/>
        </a:p>
      </dgm:t>
    </dgm:pt>
    <dgm:pt modelId="{4E347DEC-EC15-4C86-AC46-B59FD64F8BE9}" type="sibTrans" cxnId="{3608BFFE-410C-44A3-9543-BD4277820E93}">
      <dgm:prSet/>
      <dgm:spPr/>
      <dgm:t>
        <a:bodyPr/>
        <a:lstStyle/>
        <a:p>
          <a:endParaRPr lang="ru-RU"/>
        </a:p>
      </dgm:t>
    </dgm:pt>
    <dgm:pt modelId="{78F1A34C-83B3-4B3F-9B35-A4D25A3DBA3F}">
      <dgm:prSet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Образовательное пространство</a:t>
          </a:r>
        </a:p>
        <a:p>
          <a:r>
            <a:rPr lang="ru-RU" dirty="0" smtClean="0">
              <a:latin typeface="Arial Black" panose="020B0A04020102020204" pitchFamily="34" charset="0"/>
            </a:rPr>
            <a:t> «Школа-вуз»</a:t>
          </a:r>
          <a:endParaRPr lang="ru-RU" dirty="0">
            <a:latin typeface="Arial Black" panose="020B0A04020102020204" pitchFamily="34" charset="0"/>
          </a:endParaRPr>
        </a:p>
      </dgm:t>
    </dgm:pt>
    <dgm:pt modelId="{934C60FF-8140-43E7-8F33-5F5F9C8C3018}" type="parTrans" cxnId="{D45C96E3-F43A-44F7-B680-AAC594FD197E}">
      <dgm:prSet/>
      <dgm:spPr/>
      <dgm:t>
        <a:bodyPr/>
        <a:lstStyle/>
        <a:p>
          <a:endParaRPr lang="ru-RU"/>
        </a:p>
      </dgm:t>
    </dgm:pt>
    <dgm:pt modelId="{8ECD5C20-9E87-44BD-A56B-BB848CF3C58C}" type="sibTrans" cxnId="{D45C96E3-F43A-44F7-B680-AAC594FD197E}">
      <dgm:prSet/>
      <dgm:spPr/>
      <dgm:t>
        <a:bodyPr/>
        <a:lstStyle/>
        <a:p>
          <a:endParaRPr lang="ru-RU"/>
        </a:p>
      </dgm:t>
    </dgm:pt>
    <dgm:pt modelId="{7460AD6F-F584-47AF-8E3C-4BF25A761DFA}" type="pres">
      <dgm:prSet presAssocID="{82787C21-0A24-463E-BC50-9666A3E29A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E6B74A-8F7D-4734-9C36-290E84F2E7A5}" type="pres">
      <dgm:prSet presAssocID="{82787C21-0A24-463E-BC50-9666A3E29A01}" presName="cycle" presStyleCnt="0"/>
      <dgm:spPr/>
    </dgm:pt>
    <dgm:pt modelId="{8C5DE605-5A5C-4C2A-9F5C-B3632992EAD2}" type="pres">
      <dgm:prSet presAssocID="{3587F8FF-4F30-403B-9E24-01C6B686073F}" presName="nodeFirstNode" presStyleLbl="node1" presStyleIdx="0" presStyleCnt="4" custScaleX="106088" custRadScaleRad="100031" custRadScaleInc="1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71037-9C12-4E0F-8522-25421D66F6B3}" type="pres">
      <dgm:prSet presAssocID="{50E61D54-83C8-4B3B-A1A9-0C9805735ADA}" presName="sibTransFirstNode" presStyleLbl="bgShp" presStyleIdx="0" presStyleCnt="1" custLinFactNeighborX="5" custLinFactNeighborY="1249"/>
      <dgm:spPr/>
      <dgm:t>
        <a:bodyPr/>
        <a:lstStyle/>
        <a:p>
          <a:endParaRPr lang="ru-RU"/>
        </a:p>
      </dgm:t>
    </dgm:pt>
    <dgm:pt modelId="{CB5D9CA2-8975-4EEF-96E8-84FE8C413BB9}" type="pres">
      <dgm:prSet presAssocID="{5F50BF25-D412-4010-91CA-3737850CA0CD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0CE44-7AE8-47D2-AB57-6AF4F70090F6}" type="pres">
      <dgm:prSet presAssocID="{EA95DF94-8021-4712-BEF7-84BB03FAD83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2E81E-CF9B-48DE-82EE-0FDB47FFAFF8}" type="pres">
      <dgm:prSet presAssocID="{78F1A34C-83B3-4B3F-9B35-A4D25A3DBA3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E3A3FE-62B9-4FAD-B075-2842F9E7A66A}" type="presOf" srcId="{82787C21-0A24-463E-BC50-9666A3E29A01}" destId="{7460AD6F-F584-47AF-8E3C-4BF25A761DFA}" srcOrd="0" destOrd="0" presId="urn:microsoft.com/office/officeart/2005/8/layout/cycle3"/>
    <dgm:cxn modelId="{7D158D01-AEC2-4210-B998-1F5494B35BB5}" srcId="{82787C21-0A24-463E-BC50-9666A3E29A01}" destId="{3587F8FF-4F30-403B-9E24-01C6B686073F}" srcOrd="0" destOrd="0" parTransId="{DF758E7B-F727-4147-A020-512198319A57}" sibTransId="{50E61D54-83C8-4B3B-A1A9-0C9805735ADA}"/>
    <dgm:cxn modelId="{4ADEC672-3032-4D7B-954F-646AEB8B29B0}" srcId="{82787C21-0A24-463E-BC50-9666A3E29A01}" destId="{5F50BF25-D412-4010-91CA-3737850CA0CD}" srcOrd="1" destOrd="0" parTransId="{9E0E5450-5D04-4347-9396-E4F763CC2E5F}" sibTransId="{0B414E36-757F-4B1E-897E-584CDF898E01}"/>
    <dgm:cxn modelId="{D45C96E3-F43A-44F7-B680-AAC594FD197E}" srcId="{82787C21-0A24-463E-BC50-9666A3E29A01}" destId="{78F1A34C-83B3-4B3F-9B35-A4D25A3DBA3F}" srcOrd="3" destOrd="0" parTransId="{934C60FF-8140-43E7-8F33-5F5F9C8C3018}" sibTransId="{8ECD5C20-9E87-44BD-A56B-BB848CF3C58C}"/>
    <dgm:cxn modelId="{7BF8BBB4-7491-4E9B-8159-E9562E676A63}" type="presOf" srcId="{EA95DF94-8021-4712-BEF7-84BB03FAD83E}" destId="{7390CE44-7AE8-47D2-AB57-6AF4F70090F6}" srcOrd="0" destOrd="0" presId="urn:microsoft.com/office/officeart/2005/8/layout/cycle3"/>
    <dgm:cxn modelId="{26D6A81A-215F-46BD-92F0-23970C96C33A}" type="presOf" srcId="{78F1A34C-83B3-4B3F-9B35-A4D25A3DBA3F}" destId="{B5C2E81E-CF9B-48DE-82EE-0FDB47FFAFF8}" srcOrd="0" destOrd="0" presId="urn:microsoft.com/office/officeart/2005/8/layout/cycle3"/>
    <dgm:cxn modelId="{12ADA5C2-5CE2-481C-B96C-14E64C618F12}" type="presOf" srcId="{50E61D54-83C8-4B3B-A1A9-0C9805735ADA}" destId="{84071037-9C12-4E0F-8522-25421D66F6B3}" srcOrd="0" destOrd="0" presId="urn:microsoft.com/office/officeart/2005/8/layout/cycle3"/>
    <dgm:cxn modelId="{5D5CDE32-9A25-4BE5-8B83-7D502BD1CF26}" type="presOf" srcId="{3587F8FF-4F30-403B-9E24-01C6B686073F}" destId="{8C5DE605-5A5C-4C2A-9F5C-B3632992EAD2}" srcOrd="0" destOrd="0" presId="urn:microsoft.com/office/officeart/2005/8/layout/cycle3"/>
    <dgm:cxn modelId="{97AE6A02-D049-49E4-B41C-BEF86DCD9240}" type="presOf" srcId="{5F50BF25-D412-4010-91CA-3737850CA0CD}" destId="{CB5D9CA2-8975-4EEF-96E8-84FE8C413BB9}" srcOrd="0" destOrd="0" presId="urn:microsoft.com/office/officeart/2005/8/layout/cycle3"/>
    <dgm:cxn modelId="{3608BFFE-410C-44A3-9543-BD4277820E93}" srcId="{82787C21-0A24-463E-BC50-9666A3E29A01}" destId="{EA95DF94-8021-4712-BEF7-84BB03FAD83E}" srcOrd="2" destOrd="0" parTransId="{55B11EE4-A08F-488F-B005-9AB9D60C8D78}" sibTransId="{4E347DEC-EC15-4C86-AC46-B59FD64F8BE9}"/>
    <dgm:cxn modelId="{15917B15-CDD8-4BEF-9288-1E8B1979E554}" type="presParOf" srcId="{7460AD6F-F584-47AF-8E3C-4BF25A761DFA}" destId="{9BE6B74A-8F7D-4734-9C36-290E84F2E7A5}" srcOrd="0" destOrd="0" presId="urn:microsoft.com/office/officeart/2005/8/layout/cycle3"/>
    <dgm:cxn modelId="{F6BFF4DA-4F49-4EEB-B1B2-F09084ABADD4}" type="presParOf" srcId="{9BE6B74A-8F7D-4734-9C36-290E84F2E7A5}" destId="{8C5DE605-5A5C-4C2A-9F5C-B3632992EAD2}" srcOrd="0" destOrd="0" presId="urn:microsoft.com/office/officeart/2005/8/layout/cycle3"/>
    <dgm:cxn modelId="{1E5DA9DF-B0D0-45DB-99B7-8CC812E27550}" type="presParOf" srcId="{9BE6B74A-8F7D-4734-9C36-290E84F2E7A5}" destId="{84071037-9C12-4E0F-8522-25421D66F6B3}" srcOrd="1" destOrd="0" presId="urn:microsoft.com/office/officeart/2005/8/layout/cycle3"/>
    <dgm:cxn modelId="{F7BECE67-65A9-4027-81AF-2F8A7703682D}" type="presParOf" srcId="{9BE6B74A-8F7D-4734-9C36-290E84F2E7A5}" destId="{CB5D9CA2-8975-4EEF-96E8-84FE8C413BB9}" srcOrd="2" destOrd="0" presId="urn:microsoft.com/office/officeart/2005/8/layout/cycle3"/>
    <dgm:cxn modelId="{879EB586-79AD-45BA-BC55-4C5154407613}" type="presParOf" srcId="{9BE6B74A-8F7D-4734-9C36-290E84F2E7A5}" destId="{7390CE44-7AE8-47D2-AB57-6AF4F70090F6}" srcOrd="3" destOrd="0" presId="urn:microsoft.com/office/officeart/2005/8/layout/cycle3"/>
    <dgm:cxn modelId="{D7911569-1294-44D1-873A-EBF158C340C3}" type="presParOf" srcId="{9BE6B74A-8F7D-4734-9C36-290E84F2E7A5}" destId="{B5C2E81E-CF9B-48DE-82EE-0FDB47FFAFF8}" srcOrd="4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FF69E4-39E1-42E0-BB31-866E09637D1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23DC0C-81C3-47A7-AF1E-3BCDB085BD52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Arial Black" panose="020B0A04020102020204" pitchFamily="34" charset="0"/>
            </a:rPr>
            <a:t>10 баллов к ЕГЭ (победители, призеры)</a:t>
          </a:r>
          <a:endParaRPr lang="ru-RU" sz="2400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A2569300-443A-486D-8005-6E3516CBD132}" type="parTrans" cxnId="{6673815B-8443-4C04-99D7-E6A6B34A143D}">
      <dgm:prSet/>
      <dgm:spPr/>
      <dgm:t>
        <a:bodyPr/>
        <a:lstStyle/>
        <a:p>
          <a:endParaRPr lang="ru-RU" sz="2400"/>
        </a:p>
      </dgm:t>
    </dgm:pt>
    <dgm:pt modelId="{1B002D3F-A5E4-42B2-AB5E-2DBE11E86060}" type="sibTrans" cxnId="{6673815B-8443-4C04-99D7-E6A6B34A143D}">
      <dgm:prSet/>
      <dgm:spPr/>
      <dgm:t>
        <a:bodyPr/>
        <a:lstStyle/>
        <a:p>
          <a:endParaRPr lang="ru-RU" sz="2400"/>
        </a:p>
      </dgm:t>
    </dgm:pt>
    <dgm:pt modelId="{E1A759CB-2490-42D3-AFE5-D7C5DC8B31AA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Предпрофессиональная олимпиада</a:t>
          </a:r>
          <a:endParaRPr lang="ru-RU" sz="2400" dirty="0">
            <a:latin typeface="Arial Black" panose="020B0A04020102020204" pitchFamily="34" charset="0"/>
          </a:endParaRPr>
        </a:p>
      </dgm:t>
    </dgm:pt>
    <dgm:pt modelId="{49EC5DA8-D684-413B-91DE-2E7C9EED50F1}" type="parTrans" cxnId="{278ED678-4359-4BA8-9A47-284F691267F6}">
      <dgm:prSet/>
      <dgm:spPr/>
      <dgm:t>
        <a:bodyPr/>
        <a:lstStyle/>
        <a:p>
          <a:endParaRPr lang="ru-RU" sz="2400"/>
        </a:p>
      </dgm:t>
    </dgm:pt>
    <dgm:pt modelId="{DB7E0771-FE32-4CA9-8CD7-E003C4B1BF06}" type="sibTrans" cxnId="{278ED678-4359-4BA8-9A47-284F691267F6}">
      <dgm:prSet/>
      <dgm:spPr/>
      <dgm:t>
        <a:bodyPr/>
        <a:lstStyle/>
        <a:p>
          <a:endParaRPr lang="ru-RU" sz="2400"/>
        </a:p>
      </dgm:t>
    </dgm:pt>
    <dgm:pt modelId="{BE448602-04BD-40F6-BC00-41935D477767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Предпрофессиональная конференция</a:t>
          </a:r>
          <a:endParaRPr lang="ru-RU" sz="2400" dirty="0">
            <a:latin typeface="Arial Black" panose="020B0A04020102020204" pitchFamily="34" charset="0"/>
          </a:endParaRPr>
        </a:p>
      </dgm:t>
    </dgm:pt>
    <dgm:pt modelId="{FF77C43F-93D2-4B64-BE56-A486E7066155}" type="parTrans" cxnId="{344C3F33-453A-49ED-9ED4-0B88C374179E}">
      <dgm:prSet/>
      <dgm:spPr/>
      <dgm:t>
        <a:bodyPr/>
        <a:lstStyle/>
        <a:p>
          <a:endParaRPr lang="ru-RU" sz="2400"/>
        </a:p>
      </dgm:t>
    </dgm:pt>
    <dgm:pt modelId="{15894BB2-2D6E-4639-806E-30F6A88D7E14}" type="sibTrans" cxnId="{344C3F33-453A-49ED-9ED4-0B88C374179E}">
      <dgm:prSet/>
      <dgm:spPr/>
      <dgm:t>
        <a:bodyPr/>
        <a:lstStyle/>
        <a:p>
          <a:endParaRPr lang="ru-RU" sz="2400"/>
        </a:p>
      </dgm:t>
    </dgm:pt>
    <dgm:pt modelId="{24D23A22-3817-4F1D-9464-7C65B25086D3}">
      <dgm:prSet phldrT="[Текст]" custT="1"/>
      <dgm:spPr/>
      <dgm:t>
        <a:bodyPr/>
        <a:lstStyle/>
        <a:p>
          <a:r>
            <a:rPr lang="ru-RU" sz="2400" dirty="0" smtClean="0">
              <a:latin typeface="Arial Black" panose="020B0A04020102020204" pitchFamily="34" charset="0"/>
            </a:rPr>
            <a:t>Конкурс предпрофессиональных умений</a:t>
          </a:r>
          <a:endParaRPr lang="ru-RU" sz="2400" dirty="0">
            <a:latin typeface="Arial Black" panose="020B0A04020102020204" pitchFamily="34" charset="0"/>
          </a:endParaRPr>
        </a:p>
      </dgm:t>
    </dgm:pt>
    <dgm:pt modelId="{DEA45469-8304-4661-B8B1-D2937CF6D6EC}" type="parTrans" cxnId="{271BD291-550D-4256-B4DC-4A5C109C08D1}">
      <dgm:prSet/>
      <dgm:spPr/>
      <dgm:t>
        <a:bodyPr/>
        <a:lstStyle/>
        <a:p>
          <a:endParaRPr lang="ru-RU" sz="2400"/>
        </a:p>
      </dgm:t>
    </dgm:pt>
    <dgm:pt modelId="{8E45F783-1E04-47E0-B765-7D894BD1DD29}" type="sibTrans" cxnId="{271BD291-550D-4256-B4DC-4A5C109C08D1}">
      <dgm:prSet/>
      <dgm:spPr/>
      <dgm:t>
        <a:bodyPr/>
        <a:lstStyle/>
        <a:p>
          <a:endParaRPr lang="ru-RU" sz="2400"/>
        </a:p>
      </dgm:t>
    </dgm:pt>
    <dgm:pt modelId="{D17836D3-1B9E-4F39-8F2B-E15EC3851D7D}" type="pres">
      <dgm:prSet presAssocID="{51FF69E4-39E1-42E0-BB31-866E09637D1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C58E317-4061-41C1-AF20-58CEB130517D}" type="pres">
      <dgm:prSet presAssocID="{C123DC0C-81C3-47A7-AF1E-3BCDB085BD52}" presName="hierRoot1" presStyleCnt="0">
        <dgm:presLayoutVars>
          <dgm:hierBranch val="init"/>
        </dgm:presLayoutVars>
      </dgm:prSet>
      <dgm:spPr/>
    </dgm:pt>
    <dgm:pt modelId="{065F1203-C2C0-4984-98E3-B4A183FA0BF3}" type="pres">
      <dgm:prSet presAssocID="{C123DC0C-81C3-47A7-AF1E-3BCDB085BD52}" presName="rootComposite1" presStyleCnt="0"/>
      <dgm:spPr/>
    </dgm:pt>
    <dgm:pt modelId="{C65784D7-21A8-4437-B597-661BD5E0DC63}" type="pres">
      <dgm:prSet presAssocID="{C123DC0C-81C3-47A7-AF1E-3BCDB085BD52}" presName="rootText1" presStyleLbl="node0" presStyleIdx="0" presStyleCnt="1" custAng="0" custScaleX="124729" custScaleY="123452" custLinFactNeighborY="-646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D1CD9-252E-4285-876B-74EADE27249A}" type="pres">
      <dgm:prSet presAssocID="{C123DC0C-81C3-47A7-AF1E-3BCDB085BD5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1C6FE64-B58E-4835-BAC4-3B4E07856F0A}" type="pres">
      <dgm:prSet presAssocID="{C123DC0C-81C3-47A7-AF1E-3BCDB085BD52}" presName="hierChild2" presStyleCnt="0"/>
      <dgm:spPr/>
    </dgm:pt>
    <dgm:pt modelId="{53E1C119-63FD-4B10-B785-4E0C70CD7089}" type="pres">
      <dgm:prSet presAssocID="{49EC5DA8-D684-413B-91DE-2E7C9EED50F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2A05D144-842A-4BD4-86A1-75A0FEA55FFE}" type="pres">
      <dgm:prSet presAssocID="{E1A759CB-2490-42D3-AFE5-D7C5DC8B31AA}" presName="hierRoot2" presStyleCnt="0">
        <dgm:presLayoutVars>
          <dgm:hierBranch val="init"/>
        </dgm:presLayoutVars>
      </dgm:prSet>
      <dgm:spPr/>
    </dgm:pt>
    <dgm:pt modelId="{2ABF9D49-FD74-416F-A306-F2232586F8D5}" type="pres">
      <dgm:prSet presAssocID="{E1A759CB-2490-42D3-AFE5-D7C5DC8B31AA}" presName="rootComposite" presStyleCnt="0"/>
      <dgm:spPr/>
    </dgm:pt>
    <dgm:pt modelId="{E23457D8-64B5-444C-AE94-268CDC00EE5E}" type="pres">
      <dgm:prSet presAssocID="{E1A759CB-2490-42D3-AFE5-D7C5DC8B31A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C6A1D2-28A5-465E-92A9-02E289464CA9}" type="pres">
      <dgm:prSet presAssocID="{E1A759CB-2490-42D3-AFE5-D7C5DC8B31AA}" presName="rootConnector" presStyleLbl="node2" presStyleIdx="0" presStyleCnt="3"/>
      <dgm:spPr/>
      <dgm:t>
        <a:bodyPr/>
        <a:lstStyle/>
        <a:p>
          <a:endParaRPr lang="ru-RU"/>
        </a:p>
      </dgm:t>
    </dgm:pt>
    <dgm:pt modelId="{588D17B5-E81E-44FB-8F8A-5BEC08C9B441}" type="pres">
      <dgm:prSet presAssocID="{E1A759CB-2490-42D3-AFE5-D7C5DC8B31AA}" presName="hierChild4" presStyleCnt="0"/>
      <dgm:spPr/>
    </dgm:pt>
    <dgm:pt modelId="{AE8C4BB9-A889-498C-9C52-666511BAF5FC}" type="pres">
      <dgm:prSet presAssocID="{E1A759CB-2490-42D3-AFE5-D7C5DC8B31AA}" presName="hierChild5" presStyleCnt="0"/>
      <dgm:spPr/>
    </dgm:pt>
    <dgm:pt modelId="{47D13097-C6E1-4003-865B-D30E34DD5E31}" type="pres">
      <dgm:prSet presAssocID="{FF77C43F-93D2-4B64-BE56-A486E706615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A617926-57CB-465A-8DBA-748B42C756FB}" type="pres">
      <dgm:prSet presAssocID="{BE448602-04BD-40F6-BC00-41935D477767}" presName="hierRoot2" presStyleCnt="0">
        <dgm:presLayoutVars>
          <dgm:hierBranch val="init"/>
        </dgm:presLayoutVars>
      </dgm:prSet>
      <dgm:spPr/>
    </dgm:pt>
    <dgm:pt modelId="{15A3FFD9-21A0-49A0-AF67-D3080EDDDB5D}" type="pres">
      <dgm:prSet presAssocID="{BE448602-04BD-40F6-BC00-41935D477767}" presName="rootComposite" presStyleCnt="0"/>
      <dgm:spPr/>
    </dgm:pt>
    <dgm:pt modelId="{C990E93D-8ED0-4F67-8BE0-A532D70C37BC}" type="pres">
      <dgm:prSet presAssocID="{BE448602-04BD-40F6-BC00-41935D47776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AD3709-2A97-43CF-ACE5-6932145BDC0B}" type="pres">
      <dgm:prSet presAssocID="{BE448602-04BD-40F6-BC00-41935D477767}" presName="rootConnector" presStyleLbl="node2" presStyleIdx="1" presStyleCnt="3"/>
      <dgm:spPr/>
      <dgm:t>
        <a:bodyPr/>
        <a:lstStyle/>
        <a:p>
          <a:endParaRPr lang="ru-RU"/>
        </a:p>
      </dgm:t>
    </dgm:pt>
    <dgm:pt modelId="{C567C31C-2708-4D51-884B-60C3598D82B9}" type="pres">
      <dgm:prSet presAssocID="{BE448602-04BD-40F6-BC00-41935D477767}" presName="hierChild4" presStyleCnt="0"/>
      <dgm:spPr/>
    </dgm:pt>
    <dgm:pt modelId="{598DFBDA-3992-4C66-9AE2-2FE3520514AC}" type="pres">
      <dgm:prSet presAssocID="{BE448602-04BD-40F6-BC00-41935D477767}" presName="hierChild5" presStyleCnt="0"/>
      <dgm:spPr/>
    </dgm:pt>
    <dgm:pt modelId="{8E0B36BC-0AC3-4595-B0A5-C73D57061DD0}" type="pres">
      <dgm:prSet presAssocID="{DEA45469-8304-4661-B8B1-D2937CF6D6E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E120C349-8CD3-43C5-AE8C-5FC0736343F4}" type="pres">
      <dgm:prSet presAssocID="{24D23A22-3817-4F1D-9464-7C65B25086D3}" presName="hierRoot2" presStyleCnt="0">
        <dgm:presLayoutVars>
          <dgm:hierBranch val="init"/>
        </dgm:presLayoutVars>
      </dgm:prSet>
      <dgm:spPr/>
    </dgm:pt>
    <dgm:pt modelId="{81EE777E-FE73-45C9-A5B1-0947E055F886}" type="pres">
      <dgm:prSet presAssocID="{24D23A22-3817-4F1D-9464-7C65B25086D3}" presName="rootComposite" presStyleCnt="0"/>
      <dgm:spPr/>
    </dgm:pt>
    <dgm:pt modelId="{587F2D4F-8D18-4BE2-A586-939A256061C5}" type="pres">
      <dgm:prSet presAssocID="{24D23A22-3817-4F1D-9464-7C65B25086D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FE8A11-FBF8-4F81-9730-AC915B85BC56}" type="pres">
      <dgm:prSet presAssocID="{24D23A22-3817-4F1D-9464-7C65B25086D3}" presName="rootConnector" presStyleLbl="node2" presStyleIdx="2" presStyleCnt="3"/>
      <dgm:spPr/>
      <dgm:t>
        <a:bodyPr/>
        <a:lstStyle/>
        <a:p>
          <a:endParaRPr lang="ru-RU"/>
        </a:p>
      </dgm:t>
    </dgm:pt>
    <dgm:pt modelId="{C00896DE-6FF6-4124-8874-E3C437A6A7BF}" type="pres">
      <dgm:prSet presAssocID="{24D23A22-3817-4F1D-9464-7C65B25086D3}" presName="hierChild4" presStyleCnt="0"/>
      <dgm:spPr/>
    </dgm:pt>
    <dgm:pt modelId="{498E518F-DA46-4A1F-AA7B-B1094890026B}" type="pres">
      <dgm:prSet presAssocID="{24D23A22-3817-4F1D-9464-7C65B25086D3}" presName="hierChild5" presStyleCnt="0"/>
      <dgm:spPr/>
    </dgm:pt>
    <dgm:pt modelId="{B4BEE4FE-C92B-4391-98AA-1BB987738F3E}" type="pres">
      <dgm:prSet presAssocID="{C123DC0C-81C3-47A7-AF1E-3BCDB085BD52}" presName="hierChild3" presStyleCnt="0"/>
      <dgm:spPr/>
    </dgm:pt>
  </dgm:ptLst>
  <dgm:cxnLst>
    <dgm:cxn modelId="{D46547A0-8B40-4FE0-9BC4-B71600C365DC}" type="presOf" srcId="{FF77C43F-93D2-4B64-BE56-A486E7066155}" destId="{47D13097-C6E1-4003-865B-D30E34DD5E31}" srcOrd="0" destOrd="0" presId="urn:microsoft.com/office/officeart/2005/8/layout/orgChart1"/>
    <dgm:cxn modelId="{CD0EC641-D0BA-46A5-9B8F-38C32203963E}" type="presOf" srcId="{C123DC0C-81C3-47A7-AF1E-3BCDB085BD52}" destId="{C65784D7-21A8-4437-B597-661BD5E0DC63}" srcOrd="0" destOrd="0" presId="urn:microsoft.com/office/officeart/2005/8/layout/orgChart1"/>
    <dgm:cxn modelId="{B9AB6653-D2BB-44C0-813A-D8A9192BB828}" type="presOf" srcId="{BE448602-04BD-40F6-BC00-41935D477767}" destId="{ACAD3709-2A97-43CF-ACE5-6932145BDC0B}" srcOrd="1" destOrd="0" presId="urn:microsoft.com/office/officeart/2005/8/layout/orgChart1"/>
    <dgm:cxn modelId="{2FDAEBE1-C900-48A3-A335-86BD9E65245F}" type="presOf" srcId="{24D23A22-3817-4F1D-9464-7C65B25086D3}" destId="{587F2D4F-8D18-4BE2-A586-939A256061C5}" srcOrd="0" destOrd="0" presId="urn:microsoft.com/office/officeart/2005/8/layout/orgChart1"/>
    <dgm:cxn modelId="{6D098263-3C1E-4227-8995-F6C01EC447BE}" type="presOf" srcId="{49EC5DA8-D684-413B-91DE-2E7C9EED50F1}" destId="{53E1C119-63FD-4B10-B785-4E0C70CD7089}" srcOrd="0" destOrd="0" presId="urn:microsoft.com/office/officeart/2005/8/layout/orgChart1"/>
    <dgm:cxn modelId="{B47F373C-0AC8-4DEF-9F37-8C42FAAA582F}" type="presOf" srcId="{24D23A22-3817-4F1D-9464-7C65B25086D3}" destId="{10FE8A11-FBF8-4F81-9730-AC915B85BC56}" srcOrd="1" destOrd="0" presId="urn:microsoft.com/office/officeart/2005/8/layout/orgChart1"/>
    <dgm:cxn modelId="{386F6D4A-08AD-4EE4-8268-2A9AE546A524}" type="presOf" srcId="{E1A759CB-2490-42D3-AFE5-D7C5DC8B31AA}" destId="{E23457D8-64B5-444C-AE94-268CDC00EE5E}" srcOrd="0" destOrd="0" presId="urn:microsoft.com/office/officeart/2005/8/layout/orgChart1"/>
    <dgm:cxn modelId="{6673815B-8443-4C04-99D7-E6A6B34A143D}" srcId="{51FF69E4-39E1-42E0-BB31-866E09637D14}" destId="{C123DC0C-81C3-47A7-AF1E-3BCDB085BD52}" srcOrd="0" destOrd="0" parTransId="{A2569300-443A-486D-8005-6E3516CBD132}" sibTransId="{1B002D3F-A5E4-42B2-AB5E-2DBE11E86060}"/>
    <dgm:cxn modelId="{DC2B0E3D-46FD-4F64-AC9E-6807E90E2AC2}" type="presOf" srcId="{DEA45469-8304-4661-B8B1-D2937CF6D6EC}" destId="{8E0B36BC-0AC3-4595-B0A5-C73D57061DD0}" srcOrd="0" destOrd="0" presId="urn:microsoft.com/office/officeart/2005/8/layout/orgChart1"/>
    <dgm:cxn modelId="{D618B0CC-257B-46F3-B6AF-5754988FFE83}" type="presOf" srcId="{C123DC0C-81C3-47A7-AF1E-3BCDB085BD52}" destId="{82BD1CD9-252E-4285-876B-74EADE27249A}" srcOrd="1" destOrd="0" presId="urn:microsoft.com/office/officeart/2005/8/layout/orgChart1"/>
    <dgm:cxn modelId="{D33CE806-A3DB-4D44-9F1D-06846047E637}" type="presOf" srcId="{51FF69E4-39E1-42E0-BB31-866E09637D14}" destId="{D17836D3-1B9E-4F39-8F2B-E15EC3851D7D}" srcOrd="0" destOrd="0" presId="urn:microsoft.com/office/officeart/2005/8/layout/orgChart1"/>
    <dgm:cxn modelId="{3D4CE242-55EB-4B0A-BF46-EE090BD7BB3B}" type="presOf" srcId="{E1A759CB-2490-42D3-AFE5-D7C5DC8B31AA}" destId="{C5C6A1D2-28A5-465E-92A9-02E289464CA9}" srcOrd="1" destOrd="0" presId="urn:microsoft.com/office/officeart/2005/8/layout/orgChart1"/>
    <dgm:cxn modelId="{C9D6CBCD-5800-4EEE-B403-3873F3028469}" type="presOf" srcId="{BE448602-04BD-40F6-BC00-41935D477767}" destId="{C990E93D-8ED0-4F67-8BE0-A532D70C37BC}" srcOrd="0" destOrd="0" presId="urn:microsoft.com/office/officeart/2005/8/layout/orgChart1"/>
    <dgm:cxn modelId="{271BD291-550D-4256-B4DC-4A5C109C08D1}" srcId="{C123DC0C-81C3-47A7-AF1E-3BCDB085BD52}" destId="{24D23A22-3817-4F1D-9464-7C65B25086D3}" srcOrd="2" destOrd="0" parTransId="{DEA45469-8304-4661-B8B1-D2937CF6D6EC}" sibTransId="{8E45F783-1E04-47E0-B765-7D894BD1DD29}"/>
    <dgm:cxn modelId="{344C3F33-453A-49ED-9ED4-0B88C374179E}" srcId="{C123DC0C-81C3-47A7-AF1E-3BCDB085BD52}" destId="{BE448602-04BD-40F6-BC00-41935D477767}" srcOrd="1" destOrd="0" parTransId="{FF77C43F-93D2-4B64-BE56-A486E7066155}" sibTransId="{15894BB2-2D6E-4639-806E-30F6A88D7E14}"/>
    <dgm:cxn modelId="{278ED678-4359-4BA8-9A47-284F691267F6}" srcId="{C123DC0C-81C3-47A7-AF1E-3BCDB085BD52}" destId="{E1A759CB-2490-42D3-AFE5-D7C5DC8B31AA}" srcOrd="0" destOrd="0" parTransId="{49EC5DA8-D684-413B-91DE-2E7C9EED50F1}" sibTransId="{DB7E0771-FE32-4CA9-8CD7-E003C4B1BF06}"/>
    <dgm:cxn modelId="{A0EAB253-3BF0-4A94-8C00-FA369427EEE0}" type="presParOf" srcId="{D17836D3-1B9E-4F39-8F2B-E15EC3851D7D}" destId="{5C58E317-4061-41C1-AF20-58CEB130517D}" srcOrd="0" destOrd="0" presId="urn:microsoft.com/office/officeart/2005/8/layout/orgChart1"/>
    <dgm:cxn modelId="{868D2A8B-ECC6-4176-ACF6-0234B1B15A96}" type="presParOf" srcId="{5C58E317-4061-41C1-AF20-58CEB130517D}" destId="{065F1203-C2C0-4984-98E3-B4A183FA0BF3}" srcOrd="0" destOrd="0" presId="urn:microsoft.com/office/officeart/2005/8/layout/orgChart1"/>
    <dgm:cxn modelId="{FC3775AA-F6F6-45CD-A2A4-23DA9DE2F07B}" type="presParOf" srcId="{065F1203-C2C0-4984-98E3-B4A183FA0BF3}" destId="{C65784D7-21A8-4437-B597-661BD5E0DC63}" srcOrd="0" destOrd="0" presId="urn:microsoft.com/office/officeart/2005/8/layout/orgChart1"/>
    <dgm:cxn modelId="{468D4ADE-32EB-44C7-9F8B-D09A89FA1479}" type="presParOf" srcId="{065F1203-C2C0-4984-98E3-B4A183FA0BF3}" destId="{82BD1CD9-252E-4285-876B-74EADE27249A}" srcOrd="1" destOrd="0" presId="urn:microsoft.com/office/officeart/2005/8/layout/orgChart1"/>
    <dgm:cxn modelId="{C052B550-991C-4C57-8E46-8894A439538D}" type="presParOf" srcId="{5C58E317-4061-41C1-AF20-58CEB130517D}" destId="{41C6FE64-B58E-4835-BAC4-3B4E07856F0A}" srcOrd="1" destOrd="0" presId="urn:microsoft.com/office/officeart/2005/8/layout/orgChart1"/>
    <dgm:cxn modelId="{9AC3FA73-E1A1-482F-B88D-D25A49972A29}" type="presParOf" srcId="{41C6FE64-B58E-4835-BAC4-3B4E07856F0A}" destId="{53E1C119-63FD-4B10-B785-4E0C70CD7089}" srcOrd="0" destOrd="0" presId="urn:microsoft.com/office/officeart/2005/8/layout/orgChart1"/>
    <dgm:cxn modelId="{9544988B-8B35-47B8-8168-3227A2ACA426}" type="presParOf" srcId="{41C6FE64-B58E-4835-BAC4-3B4E07856F0A}" destId="{2A05D144-842A-4BD4-86A1-75A0FEA55FFE}" srcOrd="1" destOrd="0" presId="urn:microsoft.com/office/officeart/2005/8/layout/orgChart1"/>
    <dgm:cxn modelId="{63CF2D43-6972-455B-B266-8C14486AD621}" type="presParOf" srcId="{2A05D144-842A-4BD4-86A1-75A0FEA55FFE}" destId="{2ABF9D49-FD74-416F-A306-F2232586F8D5}" srcOrd="0" destOrd="0" presId="urn:microsoft.com/office/officeart/2005/8/layout/orgChart1"/>
    <dgm:cxn modelId="{10209B19-03F7-4B5B-828E-3834FCA01D05}" type="presParOf" srcId="{2ABF9D49-FD74-416F-A306-F2232586F8D5}" destId="{E23457D8-64B5-444C-AE94-268CDC00EE5E}" srcOrd="0" destOrd="0" presId="urn:microsoft.com/office/officeart/2005/8/layout/orgChart1"/>
    <dgm:cxn modelId="{3E16D815-1649-4E67-B1D5-3C82C56B7535}" type="presParOf" srcId="{2ABF9D49-FD74-416F-A306-F2232586F8D5}" destId="{C5C6A1D2-28A5-465E-92A9-02E289464CA9}" srcOrd="1" destOrd="0" presId="urn:microsoft.com/office/officeart/2005/8/layout/orgChart1"/>
    <dgm:cxn modelId="{9CE562D8-B644-4B14-9509-35F813D1D018}" type="presParOf" srcId="{2A05D144-842A-4BD4-86A1-75A0FEA55FFE}" destId="{588D17B5-E81E-44FB-8F8A-5BEC08C9B441}" srcOrd="1" destOrd="0" presId="urn:microsoft.com/office/officeart/2005/8/layout/orgChart1"/>
    <dgm:cxn modelId="{7F943DD4-916A-403F-8A1B-880B840FB5CB}" type="presParOf" srcId="{2A05D144-842A-4BD4-86A1-75A0FEA55FFE}" destId="{AE8C4BB9-A889-498C-9C52-666511BAF5FC}" srcOrd="2" destOrd="0" presId="urn:microsoft.com/office/officeart/2005/8/layout/orgChart1"/>
    <dgm:cxn modelId="{E3E46E34-9B27-41FE-BBAB-F76ED9C85E4B}" type="presParOf" srcId="{41C6FE64-B58E-4835-BAC4-3B4E07856F0A}" destId="{47D13097-C6E1-4003-865B-D30E34DD5E31}" srcOrd="2" destOrd="0" presId="urn:microsoft.com/office/officeart/2005/8/layout/orgChart1"/>
    <dgm:cxn modelId="{FB28D340-4F2C-4E66-8856-EB6506A42070}" type="presParOf" srcId="{41C6FE64-B58E-4835-BAC4-3B4E07856F0A}" destId="{9A617926-57CB-465A-8DBA-748B42C756FB}" srcOrd="3" destOrd="0" presId="urn:microsoft.com/office/officeart/2005/8/layout/orgChart1"/>
    <dgm:cxn modelId="{E69750C9-D9AF-414E-BCE3-768A3FE3D930}" type="presParOf" srcId="{9A617926-57CB-465A-8DBA-748B42C756FB}" destId="{15A3FFD9-21A0-49A0-AF67-D3080EDDDB5D}" srcOrd="0" destOrd="0" presId="urn:microsoft.com/office/officeart/2005/8/layout/orgChart1"/>
    <dgm:cxn modelId="{784B08E0-D5D7-4429-954C-32978E24E470}" type="presParOf" srcId="{15A3FFD9-21A0-49A0-AF67-D3080EDDDB5D}" destId="{C990E93D-8ED0-4F67-8BE0-A532D70C37BC}" srcOrd="0" destOrd="0" presId="urn:microsoft.com/office/officeart/2005/8/layout/orgChart1"/>
    <dgm:cxn modelId="{71B11D3D-0104-420E-A6CC-485685BA0994}" type="presParOf" srcId="{15A3FFD9-21A0-49A0-AF67-D3080EDDDB5D}" destId="{ACAD3709-2A97-43CF-ACE5-6932145BDC0B}" srcOrd="1" destOrd="0" presId="urn:microsoft.com/office/officeart/2005/8/layout/orgChart1"/>
    <dgm:cxn modelId="{3E5319E8-3974-45FF-9EF5-08FFCFD89968}" type="presParOf" srcId="{9A617926-57CB-465A-8DBA-748B42C756FB}" destId="{C567C31C-2708-4D51-884B-60C3598D82B9}" srcOrd="1" destOrd="0" presId="urn:microsoft.com/office/officeart/2005/8/layout/orgChart1"/>
    <dgm:cxn modelId="{03D9F2B7-1694-4EDE-8491-351F57BA493B}" type="presParOf" srcId="{9A617926-57CB-465A-8DBA-748B42C756FB}" destId="{598DFBDA-3992-4C66-9AE2-2FE3520514AC}" srcOrd="2" destOrd="0" presId="urn:microsoft.com/office/officeart/2005/8/layout/orgChart1"/>
    <dgm:cxn modelId="{59683D21-72F9-491E-B74B-45506880622C}" type="presParOf" srcId="{41C6FE64-B58E-4835-BAC4-3B4E07856F0A}" destId="{8E0B36BC-0AC3-4595-B0A5-C73D57061DD0}" srcOrd="4" destOrd="0" presId="urn:microsoft.com/office/officeart/2005/8/layout/orgChart1"/>
    <dgm:cxn modelId="{05A6C286-AB6A-4554-8595-9E937FAE7021}" type="presParOf" srcId="{41C6FE64-B58E-4835-BAC4-3B4E07856F0A}" destId="{E120C349-8CD3-43C5-AE8C-5FC0736343F4}" srcOrd="5" destOrd="0" presId="urn:microsoft.com/office/officeart/2005/8/layout/orgChart1"/>
    <dgm:cxn modelId="{F9610913-43D8-491A-B688-CF5E3B554B28}" type="presParOf" srcId="{E120C349-8CD3-43C5-AE8C-5FC0736343F4}" destId="{81EE777E-FE73-45C9-A5B1-0947E055F886}" srcOrd="0" destOrd="0" presId="urn:microsoft.com/office/officeart/2005/8/layout/orgChart1"/>
    <dgm:cxn modelId="{12EA0B21-7DA0-4723-A9CE-B87C2DB3CA46}" type="presParOf" srcId="{81EE777E-FE73-45C9-A5B1-0947E055F886}" destId="{587F2D4F-8D18-4BE2-A586-939A256061C5}" srcOrd="0" destOrd="0" presId="urn:microsoft.com/office/officeart/2005/8/layout/orgChart1"/>
    <dgm:cxn modelId="{BF01EA12-E280-461E-A109-2714C9F2A5EC}" type="presParOf" srcId="{81EE777E-FE73-45C9-A5B1-0947E055F886}" destId="{10FE8A11-FBF8-4F81-9730-AC915B85BC56}" srcOrd="1" destOrd="0" presId="urn:microsoft.com/office/officeart/2005/8/layout/orgChart1"/>
    <dgm:cxn modelId="{EA260C59-9C40-4F7B-B6F6-C189FB467AC9}" type="presParOf" srcId="{E120C349-8CD3-43C5-AE8C-5FC0736343F4}" destId="{C00896DE-6FF6-4124-8874-E3C437A6A7BF}" srcOrd="1" destOrd="0" presId="urn:microsoft.com/office/officeart/2005/8/layout/orgChart1"/>
    <dgm:cxn modelId="{0D71B883-2F9E-46E6-9660-EBE8B53AF1F1}" type="presParOf" srcId="{E120C349-8CD3-43C5-AE8C-5FC0736343F4}" destId="{498E518F-DA46-4A1F-AA7B-B1094890026B}" srcOrd="2" destOrd="0" presId="urn:microsoft.com/office/officeart/2005/8/layout/orgChart1"/>
    <dgm:cxn modelId="{3427015E-E7C3-4730-8A46-5A4DB68212E9}" type="presParOf" srcId="{5C58E317-4061-41C1-AF20-58CEB130517D}" destId="{B4BEE4FE-C92B-4391-98AA-1BB987738F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CC41F-7264-4C92-8C0F-57AC7D5CB3FA}">
      <dsp:nvSpPr>
        <dsp:cNvPr id="0" name=""/>
        <dsp:cNvSpPr/>
      </dsp:nvSpPr>
      <dsp:spPr>
        <a:xfrm>
          <a:off x="732144" y="612"/>
          <a:ext cx="3133663" cy="795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Направления </a:t>
          </a:r>
        </a:p>
      </dsp:txBody>
      <dsp:txXfrm>
        <a:off x="755451" y="23919"/>
        <a:ext cx="3087049" cy="749147"/>
      </dsp:txXfrm>
    </dsp:sp>
    <dsp:sp modelId="{875F6B6C-EB44-407A-AA47-8B0B6928388B}">
      <dsp:nvSpPr>
        <dsp:cNvPr id="0" name=""/>
        <dsp:cNvSpPr/>
      </dsp:nvSpPr>
      <dsp:spPr>
        <a:xfrm>
          <a:off x="1045511" y="796373"/>
          <a:ext cx="305318" cy="328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686"/>
              </a:lnTo>
              <a:lnTo>
                <a:pt x="305318" y="3286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751CB-3C2A-4F81-86D4-1648483FB3AB}">
      <dsp:nvSpPr>
        <dsp:cNvPr id="0" name=""/>
        <dsp:cNvSpPr/>
      </dsp:nvSpPr>
      <dsp:spPr>
        <a:xfrm>
          <a:off x="1350829" y="910175"/>
          <a:ext cx="1162045" cy="429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ИТ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3417" y="922763"/>
        <a:ext cx="1136869" cy="404594"/>
      </dsp:txXfrm>
    </dsp:sp>
    <dsp:sp modelId="{EFD36C28-22B0-4C7C-9731-7656A43E3E77}">
      <dsp:nvSpPr>
        <dsp:cNvPr id="0" name=""/>
        <dsp:cNvSpPr/>
      </dsp:nvSpPr>
      <dsp:spPr>
        <a:xfrm>
          <a:off x="1045511" y="796373"/>
          <a:ext cx="305318" cy="878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8233"/>
              </a:lnTo>
              <a:lnTo>
                <a:pt x="305318" y="8782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4BEA0-EB13-4326-8EB6-07E703347834}">
      <dsp:nvSpPr>
        <dsp:cNvPr id="0" name=""/>
        <dsp:cNvSpPr/>
      </dsp:nvSpPr>
      <dsp:spPr>
        <a:xfrm>
          <a:off x="1350829" y="1453747"/>
          <a:ext cx="2833856" cy="441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Медицинское 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3767" y="1466685"/>
        <a:ext cx="2807980" cy="415843"/>
      </dsp:txXfrm>
    </dsp:sp>
    <dsp:sp modelId="{FF76A643-D7E9-4C83-B239-973536B7421A}">
      <dsp:nvSpPr>
        <dsp:cNvPr id="0" name=""/>
        <dsp:cNvSpPr/>
      </dsp:nvSpPr>
      <dsp:spPr>
        <a:xfrm>
          <a:off x="1045511" y="796373"/>
          <a:ext cx="305318" cy="1466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601"/>
              </a:lnTo>
              <a:lnTo>
                <a:pt x="305318" y="1466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66C714-7B39-4C02-97A1-03897B94DC3E}">
      <dsp:nvSpPr>
        <dsp:cNvPr id="0" name=""/>
        <dsp:cNvSpPr/>
      </dsp:nvSpPr>
      <dsp:spPr>
        <a:xfrm>
          <a:off x="1350829" y="2009268"/>
          <a:ext cx="4589382" cy="507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Социально-экономическое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5691" y="2024130"/>
        <a:ext cx="4559658" cy="477690"/>
      </dsp:txXfrm>
    </dsp:sp>
    <dsp:sp modelId="{CA4D5794-2D1C-41BE-B896-AB4328FB066A}">
      <dsp:nvSpPr>
        <dsp:cNvPr id="0" name=""/>
        <dsp:cNvSpPr/>
      </dsp:nvSpPr>
      <dsp:spPr>
        <a:xfrm>
          <a:off x="1045511" y="796373"/>
          <a:ext cx="229513" cy="3257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7070"/>
              </a:lnTo>
              <a:lnTo>
                <a:pt x="229513" y="32570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26BBE0-27F9-4FDC-9F9A-4F31B365657E}">
      <dsp:nvSpPr>
        <dsp:cNvPr id="0" name=""/>
        <dsp:cNvSpPr/>
      </dsp:nvSpPr>
      <dsp:spPr>
        <a:xfrm>
          <a:off x="1275024" y="3781571"/>
          <a:ext cx="5670036" cy="543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Гуманитарное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90950" y="3797497"/>
        <a:ext cx="5638184" cy="511892"/>
      </dsp:txXfrm>
    </dsp:sp>
    <dsp:sp modelId="{1894FF9B-E41C-4D5E-88E6-157424FFE564}">
      <dsp:nvSpPr>
        <dsp:cNvPr id="0" name=""/>
        <dsp:cNvSpPr/>
      </dsp:nvSpPr>
      <dsp:spPr>
        <a:xfrm>
          <a:off x="1045511" y="796373"/>
          <a:ext cx="301829" cy="3853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3382"/>
              </a:lnTo>
              <a:lnTo>
                <a:pt x="301829" y="38533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2B6AB-0727-40F4-A565-7887446165E8}">
      <dsp:nvSpPr>
        <dsp:cNvPr id="0" name=""/>
        <dsp:cNvSpPr/>
      </dsp:nvSpPr>
      <dsp:spPr>
        <a:xfrm>
          <a:off x="1347340" y="4422152"/>
          <a:ext cx="6076015" cy="4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Универсальное 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0673" y="4435485"/>
        <a:ext cx="6049349" cy="428541"/>
      </dsp:txXfrm>
    </dsp:sp>
    <dsp:sp modelId="{6EF6BB7F-B2FC-459D-AE2C-85A76470D979}">
      <dsp:nvSpPr>
        <dsp:cNvPr id="0" name=""/>
        <dsp:cNvSpPr/>
      </dsp:nvSpPr>
      <dsp:spPr>
        <a:xfrm>
          <a:off x="1045511" y="796373"/>
          <a:ext cx="336978" cy="2726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6266"/>
              </a:lnTo>
              <a:lnTo>
                <a:pt x="336978" y="27262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081EF-83BC-4E2F-924B-E708E32AA1C3}">
      <dsp:nvSpPr>
        <dsp:cNvPr id="0" name=""/>
        <dsp:cNvSpPr/>
      </dsp:nvSpPr>
      <dsp:spPr>
        <a:xfrm>
          <a:off x="1382489" y="3295037"/>
          <a:ext cx="5297794" cy="4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Инженерное 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822" y="3308370"/>
        <a:ext cx="5271128" cy="428541"/>
      </dsp:txXfrm>
    </dsp:sp>
    <dsp:sp modelId="{20E99F69-2033-4194-AAB4-C1955B9214BB}">
      <dsp:nvSpPr>
        <dsp:cNvPr id="0" name=""/>
        <dsp:cNvSpPr/>
      </dsp:nvSpPr>
      <dsp:spPr>
        <a:xfrm>
          <a:off x="1045511" y="796373"/>
          <a:ext cx="356272" cy="2187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7351"/>
              </a:lnTo>
              <a:lnTo>
                <a:pt x="356272" y="21873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F4E66-E9A0-4E2B-93B2-A3A8F1CBE2BE}">
      <dsp:nvSpPr>
        <dsp:cNvPr id="0" name=""/>
        <dsp:cNvSpPr/>
      </dsp:nvSpPr>
      <dsp:spPr>
        <a:xfrm>
          <a:off x="1401783" y="2756122"/>
          <a:ext cx="4880977" cy="455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Кадетское 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15116" y="2769455"/>
        <a:ext cx="4854311" cy="428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71037-9C12-4E0F-8522-25421D66F6B3}">
      <dsp:nvSpPr>
        <dsp:cNvPr id="0" name=""/>
        <dsp:cNvSpPr/>
      </dsp:nvSpPr>
      <dsp:spPr>
        <a:xfrm>
          <a:off x="3330131" y="-214382"/>
          <a:ext cx="5176866" cy="5176866"/>
        </a:xfrm>
        <a:prstGeom prst="circularArrow">
          <a:avLst>
            <a:gd name="adj1" fmla="val 4668"/>
            <a:gd name="adj2" fmla="val 272909"/>
            <a:gd name="adj3" fmla="val 12526558"/>
            <a:gd name="adj4" fmla="val 18243253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5DE605-5A5C-4C2A-9F5C-B3632992EAD2}">
      <dsp:nvSpPr>
        <dsp:cNvPr id="0" name=""/>
        <dsp:cNvSpPr/>
      </dsp:nvSpPr>
      <dsp:spPr>
        <a:xfrm>
          <a:off x="4068875" y="657"/>
          <a:ext cx="3698860" cy="1743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Arial Black" panose="020B0A04020102020204" pitchFamily="34" charset="0"/>
            </a:rPr>
            <a:t>Инвариантная часть: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обязательные предметы учебного плана</a:t>
          </a:r>
          <a:endParaRPr lang="ru-RU" sz="2000" kern="1200" dirty="0"/>
        </a:p>
      </dsp:txBody>
      <dsp:txXfrm>
        <a:off x="4153976" y="85758"/>
        <a:ext cx="3528658" cy="1573096"/>
      </dsp:txXfrm>
    </dsp:sp>
    <dsp:sp modelId="{CB5D9CA2-8975-4EEF-96E8-84FE8C413BB9}">
      <dsp:nvSpPr>
        <dsp:cNvPr id="0" name=""/>
        <dsp:cNvSpPr/>
      </dsp:nvSpPr>
      <dsp:spPr>
        <a:xfrm>
          <a:off x="5987703" y="1859500"/>
          <a:ext cx="3486596" cy="1743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Black" panose="020B0A04020102020204" pitchFamily="34" charset="0"/>
            </a:rPr>
            <a:t>Вариативная часть: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предметы по выбору (профильные)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Элективы</a:t>
          </a:r>
          <a:r>
            <a:rPr lang="ru-RU" sz="2000" kern="1200" dirty="0" smtClean="0"/>
            <a:t>, спецкурсы</a:t>
          </a:r>
        </a:p>
      </dsp:txBody>
      <dsp:txXfrm>
        <a:off x="6072804" y="1944601"/>
        <a:ext cx="3316394" cy="1573096"/>
      </dsp:txXfrm>
    </dsp:sp>
    <dsp:sp modelId="{7390CE44-7AE8-47D2-AB57-6AF4F70090F6}">
      <dsp:nvSpPr>
        <dsp:cNvPr id="0" name=""/>
        <dsp:cNvSpPr/>
      </dsp:nvSpPr>
      <dsp:spPr>
        <a:xfrm>
          <a:off x="4128864" y="3718339"/>
          <a:ext cx="3486596" cy="1743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anose="020B0A04020102020204" pitchFamily="34" charset="0"/>
            </a:rPr>
            <a:t>Дополнительное образование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(практикумы, подготовка к экзаменам)</a:t>
          </a:r>
          <a:endParaRPr lang="ru-RU" sz="2000" kern="1200" dirty="0"/>
        </a:p>
      </dsp:txBody>
      <dsp:txXfrm>
        <a:off x="4213965" y="3803440"/>
        <a:ext cx="3316394" cy="1573096"/>
      </dsp:txXfrm>
    </dsp:sp>
    <dsp:sp modelId="{B5C2E81E-CF9B-48DE-82EE-0FDB47FFAFF8}">
      <dsp:nvSpPr>
        <dsp:cNvPr id="0" name=""/>
        <dsp:cNvSpPr/>
      </dsp:nvSpPr>
      <dsp:spPr>
        <a:xfrm>
          <a:off x="2270025" y="1859500"/>
          <a:ext cx="3486596" cy="1743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anose="020B0A04020102020204" pitchFamily="34" charset="0"/>
            </a:rPr>
            <a:t>Образовательное пространство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Black" panose="020B0A04020102020204" pitchFamily="34" charset="0"/>
            </a:rPr>
            <a:t> «Школа-вуз»</a:t>
          </a:r>
          <a:endParaRPr lang="ru-RU" sz="2000" kern="1200" dirty="0">
            <a:latin typeface="Arial Black" panose="020B0A04020102020204" pitchFamily="34" charset="0"/>
          </a:endParaRPr>
        </a:p>
      </dsp:txBody>
      <dsp:txXfrm>
        <a:off x="2355126" y="1944601"/>
        <a:ext cx="3316394" cy="1573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B36BC-0AC3-4595-B0A5-C73D57061DD0}">
      <dsp:nvSpPr>
        <dsp:cNvPr id="0" name=""/>
        <dsp:cNvSpPr/>
      </dsp:nvSpPr>
      <dsp:spPr>
        <a:xfrm>
          <a:off x="5257800" y="1897657"/>
          <a:ext cx="3719932" cy="1225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2758"/>
              </a:lnTo>
              <a:lnTo>
                <a:pt x="3719932" y="902758"/>
              </a:lnTo>
              <a:lnTo>
                <a:pt x="3719932" y="1225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13097-C6E1-4003-865B-D30E34DD5E31}">
      <dsp:nvSpPr>
        <dsp:cNvPr id="0" name=""/>
        <dsp:cNvSpPr/>
      </dsp:nvSpPr>
      <dsp:spPr>
        <a:xfrm>
          <a:off x="5212080" y="1897657"/>
          <a:ext cx="91440" cy="12255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5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1C119-63FD-4B10-B785-4E0C70CD7089}">
      <dsp:nvSpPr>
        <dsp:cNvPr id="0" name=""/>
        <dsp:cNvSpPr/>
      </dsp:nvSpPr>
      <dsp:spPr>
        <a:xfrm>
          <a:off x="1537867" y="1897657"/>
          <a:ext cx="3719932" cy="1225562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902758"/>
              </a:lnTo>
              <a:lnTo>
                <a:pt x="0" y="902758"/>
              </a:lnTo>
              <a:lnTo>
                <a:pt x="0" y="1225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784D7-21A8-4437-B597-661BD5E0DC63}">
      <dsp:nvSpPr>
        <dsp:cNvPr id="0" name=""/>
        <dsp:cNvSpPr/>
      </dsp:nvSpPr>
      <dsp:spPr>
        <a:xfrm>
          <a:off x="3340513" y="0"/>
          <a:ext cx="3834573" cy="18976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Arial Black" panose="020B0A04020102020204" pitchFamily="34" charset="0"/>
            </a:rPr>
            <a:t>10 баллов к ЕГЭ (победители, призеры)</a:t>
          </a:r>
          <a:endParaRPr lang="ru-RU" sz="24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340513" y="0"/>
        <a:ext cx="3834573" cy="1897657"/>
      </dsp:txXfrm>
    </dsp:sp>
    <dsp:sp modelId="{E23457D8-64B5-444C-AE94-268CDC00EE5E}">
      <dsp:nvSpPr>
        <dsp:cNvPr id="0" name=""/>
        <dsp:cNvSpPr/>
      </dsp:nvSpPr>
      <dsp:spPr>
        <a:xfrm>
          <a:off x="706" y="3123220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Предпрофессиональная олимпиада</a:t>
          </a:r>
          <a:endParaRPr lang="ru-RU" sz="2400" kern="1200" dirty="0">
            <a:latin typeface="Arial Black" panose="020B0A04020102020204" pitchFamily="34" charset="0"/>
          </a:endParaRPr>
        </a:p>
      </dsp:txBody>
      <dsp:txXfrm>
        <a:off x="706" y="3123220"/>
        <a:ext cx="3074323" cy="1537161"/>
      </dsp:txXfrm>
    </dsp:sp>
    <dsp:sp modelId="{C990E93D-8ED0-4F67-8BE0-A532D70C37BC}">
      <dsp:nvSpPr>
        <dsp:cNvPr id="0" name=""/>
        <dsp:cNvSpPr/>
      </dsp:nvSpPr>
      <dsp:spPr>
        <a:xfrm>
          <a:off x="3720638" y="3123220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Предпрофессиональная конференция</a:t>
          </a:r>
          <a:endParaRPr lang="ru-RU" sz="2400" kern="1200" dirty="0">
            <a:latin typeface="Arial Black" panose="020B0A04020102020204" pitchFamily="34" charset="0"/>
          </a:endParaRPr>
        </a:p>
      </dsp:txBody>
      <dsp:txXfrm>
        <a:off x="3720638" y="3123220"/>
        <a:ext cx="3074323" cy="1537161"/>
      </dsp:txXfrm>
    </dsp:sp>
    <dsp:sp modelId="{587F2D4F-8D18-4BE2-A586-939A256061C5}">
      <dsp:nvSpPr>
        <dsp:cNvPr id="0" name=""/>
        <dsp:cNvSpPr/>
      </dsp:nvSpPr>
      <dsp:spPr>
        <a:xfrm>
          <a:off x="7440570" y="3123220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 Black" panose="020B0A04020102020204" pitchFamily="34" charset="0"/>
            </a:rPr>
            <a:t>Конкурс предпрофессиональных умений</a:t>
          </a:r>
          <a:endParaRPr lang="ru-RU" sz="2400" kern="1200" dirty="0">
            <a:latin typeface="Arial Black" panose="020B0A04020102020204" pitchFamily="34" charset="0"/>
          </a:endParaRPr>
        </a:p>
      </dsp:txBody>
      <dsp:txXfrm>
        <a:off x="7440570" y="3123220"/>
        <a:ext cx="3074323" cy="1537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DDFC4-1FB5-44E9-A690-B094776F9494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D1828-BB75-42AB-A777-9780DC513A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CF8C-D18F-46F8-890A-3B33041A111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3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CF8C-D18F-46F8-890A-3B33041A111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6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наступающем учебном году наша школа стала Участником 4-х Городских Проектов предпрофессионального образования: ИТ, кадетский, медицинский и предпринимательский класс.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9E112-2CCA-4BB5-A76C-AF64B26410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17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8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2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67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+рамка">
    <p:bg>
      <p:bgPr>
        <a:solidFill>
          <a:srgbClr val="486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05132C-8DFC-430B-B16F-3DD859BFD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682" t="2108" r="2937" b="2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75F742C-EF08-45CF-95B7-8418F8DA4D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3000">
                <a:srgbClr val="455C96"/>
              </a:gs>
              <a:gs pos="87000">
                <a:srgbClr val="80A7C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099EC4-DE3A-481C-8EF8-70A68FF3BC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8218" t="3296" b="5729"/>
          <a:stretch/>
        </p:blipFill>
        <p:spPr>
          <a:xfrm>
            <a:off x="0" y="-4"/>
            <a:ext cx="9982200" cy="685800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571CB03-1A59-4754-A286-57D13BB9804F}"/>
              </a:ext>
            </a:extLst>
          </p:cNvPr>
          <p:cNvGrpSpPr/>
          <p:nvPr userDrawn="1"/>
        </p:nvGrpSpPr>
        <p:grpSpPr>
          <a:xfrm>
            <a:off x="792480" y="0"/>
            <a:ext cx="11399520" cy="6858003"/>
            <a:chOff x="792480" y="-3"/>
            <a:chExt cx="11399520" cy="685800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F1375E6-0B72-465F-8D11-0A8E75768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2843" t="22405" b="22905"/>
            <a:stretch/>
          </p:blipFill>
          <p:spPr>
            <a:xfrm flipH="1">
              <a:off x="792480" y="-1"/>
              <a:ext cx="11399520" cy="6858001"/>
            </a:xfrm>
            <a:prstGeom prst="rect">
              <a:avLst/>
            </a:prstGeom>
            <a:effectLst>
              <a:outerShdw dist="50800" dir="3420000" algn="ctr" rotWithShape="0">
                <a:schemeClr val="bg1"/>
              </a:outerShdw>
            </a:effectLst>
          </p:spPr>
        </p:pic>
        <p:sp>
          <p:nvSpPr>
            <p:cNvPr id="30" name="Прямоугольник: скругленные верхние углы 29">
              <a:extLst>
                <a:ext uri="{FF2B5EF4-FFF2-40B4-BE49-F238E27FC236}">
                  <a16:creationId xmlns:a16="http://schemas.microsoft.com/office/drawing/2014/main" id="{E8FC5FC4-1717-434B-8C19-DEAEC99E6E03}"/>
                </a:ext>
              </a:extLst>
            </p:cNvPr>
            <p:cNvSpPr/>
            <p:nvPr/>
          </p:nvSpPr>
          <p:spPr>
            <a:xfrm rot="16200000">
              <a:off x="3704772" y="-1629232"/>
              <a:ext cx="6857999" cy="10116457"/>
            </a:xfrm>
            <a:prstGeom prst="round2SameRect">
              <a:avLst>
                <a:gd name="adj1" fmla="val 33334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2DE14-C2D6-44FF-A8DC-A5E4F75A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49" y="812800"/>
            <a:ext cx="9363075" cy="1325563"/>
          </a:xfrm>
        </p:spPr>
        <p:txBody>
          <a:bodyPr/>
          <a:lstStyle>
            <a:lvl1pPr algn="r">
              <a:defRPr lang="ru-RU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D7AF75-1D38-48A1-BBB3-17752F42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4FDB0372-74CE-4E79-93F7-CB36F59FC2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0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5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7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69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30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0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4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0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633D-2341-4CBD-AF16-6BAA3827096E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96D1-8180-42DC-A452-22D6E76295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6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ofil.mos.ru/events/" TargetMode="External"/><Relationship Id="rId2" Type="http://schemas.openxmlformats.org/officeDocument/2006/relationships/hyperlink" Target="http://events.mosedu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s://&#1090;&#1072;&#1083;&#1072;&#1085;&#1090;&#1099;&#1088;&#1086;&#1089;&#1089;&#1080;&#1080;.&#1088;&#1092;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76517" y="812800"/>
            <a:ext cx="10589342" cy="2726813"/>
          </a:xfrm>
        </p:spPr>
        <p:txBody>
          <a:bodyPr>
            <a:noAutofit/>
          </a:bodyPr>
          <a:lstStyle/>
          <a:p>
            <a:pPr algn="ctr"/>
            <a:r>
              <a:rPr lang="ru-RU" sz="4200" b="1" dirty="0" smtClean="0">
                <a:solidFill>
                  <a:srgbClr val="0070C0"/>
                </a:solidFill>
                <a:latin typeface="Arial Nova" panose="020B0504020202020204" pitchFamily="34" charset="0"/>
              </a:rPr>
              <a:t>Предпрофессиональное образование. Опыт реализации на примере </a:t>
            </a:r>
            <a:br>
              <a:rPr lang="ru-RU" sz="4200" b="1" dirty="0" smtClean="0">
                <a:solidFill>
                  <a:srgbClr val="0070C0"/>
                </a:solidFill>
                <a:latin typeface="Arial Nova" panose="020B0504020202020204" pitchFamily="34" charset="0"/>
              </a:rPr>
            </a:br>
            <a:r>
              <a:rPr lang="ru-RU" sz="4200" b="1" dirty="0" smtClean="0">
                <a:solidFill>
                  <a:srgbClr val="0070C0"/>
                </a:solidFill>
                <a:latin typeface="Arial Nova" panose="020B0504020202020204" pitchFamily="34" charset="0"/>
              </a:rPr>
              <a:t>ГБОУ г. Москвы «Школа № 1788»</a:t>
            </a:r>
            <a:endParaRPr lang="ru-RU" sz="4200" b="1" dirty="0">
              <a:solidFill>
                <a:srgbClr val="0070C0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416414" y="4909730"/>
            <a:ext cx="3598606" cy="1235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b="1" dirty="0" smtClean="0">
                <a:solidFill>
                  <a:srgbClr val="0070C0"/>
                </a:solidFill>
                <a:latin typeface="Arial Nova" panose="020B0504020202020204" pitchFamily="34" charset="0"/>
              </a:rPr>
              <a:t>Выполнила: 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rgbClr val="0070C0"/>
                </a:solidFill>
                <a:latin typeface="Arial Nova" panose="020B0504020202020204" pitchFamily="34" charset="0"/>
              </a:rPr>
              <a:t>Велесова Е.В.</a:t>
            </a:r>
            <a:endParaRPr lang="ru-RU" b="1" dirty="0">
              <a:solidFill>
                <a:srgbClr val="0070C0"/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4282" y="5830222"/>
            <a:ext cx="2243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 Nova" panose="020B0504020202020204" pitchFamily="34" charset="0"/>
              </a:rPr>
              <a:t>Москва, 2021 </a:t>
            </a:r>
          </a:p>
        </p:txBody>
      </p:sp>
    </p:spTree>
    <p:extLst>
      <p:ext uri="{BB962C8B-B14F-4D97-AF65-F5344CB8AC3E}">
        <p14:creationId xmlns:p14="http://schemas.microsoft.com/office/powerpoint/2010/main" val="208272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4"/>
          <p:cNvSpPr/>
          <p:nvPr/>
        </p:nvSpPr>
        <p:spPr>
          <a:xfrm>
            <a:off x="1917294" y="70365"/>
            <a:ext cx="10163655" cy="48792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6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</a:rPr>
              <a:t>. Достижение целевых индикаторов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17486" y="652892"/>
            <a:ext cx="7029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Предпрофессиональные конференции: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конкурс умений + конкурс проектов и исследований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917486" y="1929716"/>
            <a:ext cx="695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Независимые диагностики (МЦКО)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17486" y="3236303"/>
            <a:ext cx="6953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Заключительный этап</a:t>
            </a:r>
            <a:br>
              <a:rPr lang="ru-RU" sz="2000" dirty="0"/>
            </a:br>
            <a:r>
              <a:rPr lang="ru-RU" sz="2000" dirty="0"/>
              <a:t>Московской олимпиады </a:t>
            </a:r>
            <a:r>
              <a:rPr lang="ru-RU" sz="2000" dirty="0" smtClean="0"/>
              <a:t>школьников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17486" y="4064511"/>
            <a:ext cx="695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Финал </a:t>
            </a:r>
            <a:r>
              <a:rPr lang="en-US" sz="2000" dirty="0" err="1"/>
              <a:t>WorldSkills</a:t>
            </a:r>
            <a:r>
              <a:rPr lang="en-US" sz="2000" dirty="0"/>
              <a:t> Russia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30336" y="5562735"/>
            <a:ext cx="6953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Московский городской конкурс </a:t>
            </a:r>
            <a:br>
              <a:rPr lang="ru-RU" sz="2000" dirty="0"/>
            </a:br>
            <a:r>
              <a:rPr lang="ru-RU" sz="2000" dirty="0"/>
              <a:t>исследовательских и проектных работ</a:t>
            </a:r>
          </a:p>
        </p:txBody>
      </p:sp>
      <p:sp>
        <p:nvSpPr>
          <p:cNvPr id="45" name="Pentagon 37"/>
          <p:cNvSpPr/>
          <p:nvPr/>
        </p:nvSpPr>
        <p:spPr>
          <a:xfrm>
            <a:off x="4353159" y="887648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Pentagon 37"/>
          <p:cNvSpPr/>
          <p:nvPr/>
        </p:nvSpPr>
        <p:spPr>
          <a:xfrm>
            <a:off x="4353159" y="2072328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Pentagon 37"/>
          <p:cNvSpPr/>
          <p:nvPr/>
        </p:nvSpPr>
        <p:spPr>
          <a:xfrm>
            <a:off x="4353159" y="3424152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Pentagon 37"/>
          <p:cNvSpPr/>
          <p:nvPr/>
        </p:nvSpPr>
        <p:spPr>
          <a:xfrm>
            <a:off x="4360999" y="4700274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Pentagon 37"/>
          <p:cNvSpPr/>
          <p:nvPr/>
        </p:nvSpPr>
        <p:spPr>
          <a:xfrm>
            <a:off x="4346472" y="5797490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57985" y="722376"/>
            <a:ext cx="0" cy="58920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Pentagon 37"/>
          <p:cNvSpPr/>
          <p:nvPr/>
        </p:nvSpPr>
        <p:spPr>
          <a:xfrm>
            <a:off x="4353159" y="1538980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17486" y="1453246"/>
            <a:ext cx="695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Предпрофессиональная олимпиада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Pentagon 37"/>
          <p:cNvSpPr/>
          <p:nvPr/>
        </p:nvSpPr>
        <p:spPr>
          <a:xfrm>
            <a:off x="4353159" y="2694164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Pentagon 37"/>
          <p:cNvSpPr/>
          <p:nvPr/>
        </p:nvSpPr>
        <p:spPr>
          <a:xfrm>
            <a:off x="4353159" y="4144308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Pentagon 37"/>
          <p:cNvSpPr/>
          <p:nvPr/>
        </p:nvSpPr>
        <p:spPr>
          <a:xfrm>
            <a:off x="4361000" y="5250359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917486" y="2453156"/>
            <a:ext cx="6953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Региональный и заключительный этапы</a:t>
            </a:r>
          </a:p>
          <a:p>
            <a:r>
              <a:rPr lang="ru-RU" sz="2000" dirty="0"/>
              <a:t>Всероссийской олимпиады школьников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917485" y="4401058"/>
            <a:ext cx="7163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Повышение квалификации </a:t>
            </a:r>
            <a:r>
              <a:rPr lang="ru-RU" sz="2000" dirty="0" smtClean="0"/>
              <a:t>учителей по </a:t>
            </a:r>
            <a:r>
              <a:rPr lang="ru-RU" sz="2000" dirty="0"/>
              <a:t>направлениям проектов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917486" y="5126345"/>
            <a:ext cx="695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Профессиональное обучение в колледжах</a:t>
            </a:r>
          </a:p>
        </p:txBody>
      </p:sp>
      <p:sp>
        <p:nvSpPr>
          <p:cNvPr id="2" name="Pentagon 37">
            <a:extLst>
              <a:ext uri="{FF2B5EF4-FFF2-40B4-BE49-F238E27FC236}">
                <a16:creationId xmlns:a16="http://schemas.microsoft.com/office/drawing/2014/main" id="{52582E4F-C5ED-AE46-BA74-80FC2DEC9F17}"/>
              </a:ext>
            </a:extLst>
          </p:cNvPr>
          <p:cNvSpPr/>
          <p:nvPr/>
        </p:nvSpPr>
        <p:spPr>
          <a:xfrm>
            <a:off x="4339794" y="6353456"/>
            <a:ext cx="312633" cy="238375"/>
          </a:xfrm>
          <a:prstGeom prst="homePlate">
            <a:avLst>
              <a:gd name="adj" fmla="val 35732"/>
            </a:avLst>
          </a:prstGeom>
          <a:solidFill>
            <a:srgbClr val="2980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A59817-F608-7D4F-9934-4E4772DDDB92}"/>
              </a:ext>
            </a:extLst>
          </p:cNvPr>
          <p:cNvSpPr/>
          <p:nvPr/>
        </p:nvSpPr>
        <p:spPr>
          <a:xfrm>
            <a:off x="4917486" y="6286886"/>
            <a:ext cx="695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Дополнительные мероприятия по каждому проекту</a:t>
            </a:r>
            <a:endParaRPr lang="ru-RU" sz="2000" dirty="0"/>
          </a:p>
        </p:txBody>
      </p:sp>
      <p:pic>
        <p:nvPicPr>
          <p:cNvPr id="32" name="Picture 6" descr="http://qrcoder.ru/code/?http%3A%2F%2Fprofil.mos.ru%2F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7" y="1479108"/>
            <a:ext cx="2488220" cy="24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271715" y="4201135"/>
            <a:ext cx="2584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PROFIL.MOS.RU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665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49" y="213033"/>
            <a:ext cx="9889409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Мероприятия предпрофессионального образования: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9962315"/>
              </p:ext>
            </p:extLst>
          </p:nvPr>
        </p:nvGraphicFramePr>
        <p:xfrm>
          <a:off x="1514175" y="1622888"/>
          <a:ext cx="10515600" cy="524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405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dirty="0" smtClean="0"/>
              <a:t>Динамика </a:t>
            </a:r>
            <a:r>
              <a:rPr lang="ru-RU" sz="2500" b="1" dirty="0"/>
              <a:t>результатов участия в конкурсе предпрофессиональных умений учащихся 11 классов </a:t>
            </a:r>
            <a:r>
              <a:rPr lang="ru-RU" sz="2500" b="1" dirty="0" smtClean="0"/>
              <a:t>(кол-во </a:t>
            </a:r>
            <a:r>
              <a:rPr lang="ru-RU" sz="2500" b="1" dirty="0"/>
              <a:t>победителей и призеров)</a:t>
            </a:r>
            <a:r>
              <a:rPr lang="ru-RU" sz="2500" dirty="0"/>
              <a:t/>
            </a:r>
            <a:br>
              <a:rPr lang="ru-RU" sz="2500" dirty="0"/>
            </a:br>
            <a:endParaRPr lang="ru-RU" sz="2500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1043448" y="1690688"/>
          <a:ext cx="10105103" cy="503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4"/>
          <p:cNvSpPr/>
          <p:nvPr/>
        </p:nvSpPr>
        <p:spPr>
          <a:xfrm>
            <a:off x="4827639" y="70365"/>
            <a:ext cx="7243473" cy="48792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Конкурс предпрофессиональных</a:t>
            </a:r>
            <a:r>
              <a:rPr kumimoji="0" lang="ru-RU" sz="30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умений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103" y="5650287"/>
            <a:ext cx="11179278" cy="976655"/>
          </a:xfrm>
        </p:spPr>
        <p:txBody>
          <a:bodyPr>
            <a:normAutofit/>
          </a:bodyPr>
          <a:lstStyle/>
          <a:p>
            <a:pPr algn="l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˃ 80 баллов                      от 61 до 79 баллов                  менее 61 балла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16" y="365125"/>
            <a:ext cx="3530600" cy="5032375"/>
          </a:xfrm>
        </p:spPr>
      </p:pic>
      <p:pic>
        <p:nvPicPr>
          <p:cNvPr id="4" name="Picture 4" descr="https://gum1788tn.mskobr.ru/attach_files/ya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11" y="365124"/>
            <a:ext cx="3592366" cy="50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gum1788tn.mskobr.ru/attach_files/m-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" y="365125"/>
            <a:ext cx="3728793" cy="50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0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/>
        </p:nvSpPr>
        <p:spPr>
          <a:xfrm>
            <a:off x="4365523" y="70365"/>
            <a:ext cx="7764585" cy="48792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проектов и исследований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8699" y="1219200"/>
            <a:ext cx="86228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Наличие обучающихся - победителей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призеров учащихся 8-11-х классов конференций: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«Старт в медицину</a:t>
            </a: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«</a:t>
            </a:r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Инженеры будущего</a:t>
            </a: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«</a:t>
            </a:r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для жизни</a:t>
            </a: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«Большие вызовы»</a:t>
            </a:r>
          </a:p>
          <a:p>
            <a:r>
              <a:rPr lang="ru-RU" sz="2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МГК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др. вузовских, городских и региональных конкурсов проектных и исследовательских работ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1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313" y="-32776"/>
            <a:ext cx="9363075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Школьная итоговая конференция профильных классов - 2021</a:t>
            </a:r>
            <a:endParaRPr lang="ru-RU" sz="3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https://gum1788tn.mskobr.ru/files/%D0%BD%D0%BE%D0%B2%D0%BE%D1%81%D1%82%D0%B8/%D0%A1%D0%BE%D1%86%D0%B8%D0%B0%D0%BB%D1%8C%D0%BD%D0%BE-%D1%8D%D0%BA%D0%BE%D0%BD%D0%BE%D0%BC%D0%B8%D1%87%D0%B5%D1%81%D0%BA%D0%B8%D0%B9/01.06.21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87" y="2124868"/>
            <a:ext cx="38100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um1788tn.mskobr.ru/files/%D0%BD%D0%BE%D0%B2%D0%BE%D1%81%D1%82%D0%B8/%D0%A1%D0%BE%D1%86%D0%B8%D0%B0%D0%BB%D1%8C%D0%BD%D0%BE-%D1%8D%D0%BA%D0%BE%D0%BD%D0%BE%D0%BC%D0%B8%D1%87%D0%B5%D1%81%D0%BA%D0%B8%D0%B9/01.06.21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3" y="1087694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gum1788tn.mskobr.ru/files/%D0%BD%D0%BE%D0%B2%D0%BE%D1%81%D1%82%D0%B8/%D0%A1%D0%BE%D1%86%D0%B8%D0%B0%D0%BB%D1%8C%D0%BD%D0%BE-%D1%8D%D0%BA%D0%BE%D0%BD%D0%BE%D0%BC%D0%B8%D1%87%D0%B5%D1%81%D0%BA%D0%B8%D0%B9/01.06.21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77" y="1012724"/>
            <a:ext cx="4229613" cy="31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8852" y="501445"/>
            <a:ext cx="6123039" cy="6784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этап:</a:t>
            </a:r>
          </a:p>
          <a:p>
            <a:pPr>
              <a:buFontTx/>
              <a:buChar char="-"/>
            </a:pPr>
            <a:r>
              <a:rPr lang="ru-RU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Биотехнологический профиль </a:t>
            </a:r>
          </a:p>
          <a:p>
            <a:pPr>
              <a:buFontTx/>
              <a:buChar char="-"/>
            </a:pP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Социально-экономический </a:t>
            </a:r>
            <a:r>
              <a:rPr lang="ru-RU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</a:p>
          <a:p>
            <a:pPr marL="0" indent="0">
              <a:buNone/>
            </a:pPr>
            <a:endParaRPr lang="ru-RU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5152103" y="70365"/>
            <a:ext cx="6978005" cy="48792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3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лимпиады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sun9-22.userapi.com/impf/23Jpfh2yUv322xnIwQpu55v8w6_WV1b8xC6s_A/6TFCXNRVlKw.jpg?size=1590x400&amp;quality=95&amp;crop=0,12,1097,275&amp;sign=61858d8fd30ca7de1c2c66c152662391&amp;type=cover_gro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9" y="558291"/>
            <a:ext cx="4887964" cy="12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putnikone.ru/media/k2/items/cache/25da67824c9f1869e8ef3eacb5d2ced0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1" y="1787967"/>
            <a:ext cx="3544631" cy="18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055803" y="2217178"/>
            <a:ext cx="6123039" cy="678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этап:</a:t>
            </a:r>
          </a:p>
          <a:p>
            <a:pPr marL="0" indent="0">
              <a:buNone/>
            </a:pPr>
            <a:r>
              <a:rPr lang="ru-RU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Электроника и вычислительная техника</a:t>
            </a:r>
          </a:p>
        </p:txBody>
      </p:sp>
      <p:pic>
        <p:nvPicPr>
          <p:cNvPr id="11" name="Picture 6" descr="https://mml.ucoz.org/novosti/nti_na_saj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94" y="3431574"/>
            <a:ext cx="4896150" cy="15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256099" y="3787412"/>
            <a:ext cx="5007726" cy="924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Победитель:</a:t>
            </a:r>
          </a:p>
          <a:p>
            <a:pPr marL="0" indent="0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Программирование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https://kpfu.ru/portal/docs/F2102102988/logo.fiztek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3" y="5240594"/>
            <a:ext cx="2392463" cy="14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ch1354uz.mskobr.ru/images/cms/data/preview/nz6qumdf4a_14756866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06"/>
          <a:stretch/>
        </p:blipFill>
        <p:spPr bwMode="auto">
          <a:xfrm>
            <a:off x="5525730" y="5305855"/>
            <a:ext cx="2424285" cy="14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edu.garant.ru/files/0/1/1269210/vo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4" r="14496"/>
          <a:stretch/>
        </p:blipFill>
        <p:spPr bwMode="auto">
          <a:xfrm>
            <a:off x="7489865" y="5051884"/>
            <a:ext cx="2319112" cy="16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kupimantiyu.ru/wp-content/uploads/2021/04/plehanova-768x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244" y="4683860"/>
            <a:ext cx="2107367" cy="21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124" y="4779372"/>
            <a:ext cx="2426418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1884"/>
            <a:ext cx="10515600" cy="511507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едицинский </a:t>
            </a:r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лаборант-микробиолог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лаборант-химик.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 социальный и медицинский уход, лабораторный медицинский анализ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нженерный </a:t>
            </a:r>
            <a:r>
              <a:rPr lang="ru-RU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чертежник </a:t>
            </a:r>
            <a:r>
              <a:rPr lang="ru-RU" dirty="0"/>
              <a:t>(</a:t>
            </a:r>
            <a:r>
              <a:rPr lang="en-US" dirty="0" smtClean="0"/>
              <a:t>AutoCAD</a:t>
            </a:r>
            <a:r>
              <a:rPr lang="ru-RU" dirty="0" smtClean="0"/>
              <a:t>)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слесарь по ремонту автомобилей, электромонтер охранно-пожарной сигнализации, электромонтажник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освещению и осветительным сетям 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ИТ-класс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оператор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ЭВМ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2182762" y="70365"/>
            <a:ext cx="9947348" cy="80470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обучение в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колледжах и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Russia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8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01213"/>
            <a:ext cx="10515600" cy="507575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Волонтёрства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Мосволонтер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Волонтеры медики)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Занятия для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дошкольников и школьников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 время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каникул с использованием оборудования Проектов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Университетские субботы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Занятия в ЦТПО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Инженерные и ИТ каникулы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юного хирурга и программа «Ступени» в РНИМУ им. Н.И. Пирогова</a:t>
            </a:r>
          </a:p>
          <a:p>
            <a:endParaRPr lang="ru-RU" b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7446" y="127500"/>
            <a:ext cx="9370001" cy="553998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мероприятия по каждому проекту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01589" y="5761398"/>
            <a:ext cx="405912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http://events.mosedu.ru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14991" y="5810560"/>
            <a:ext cx="43925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http://profil.mos.ru/events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2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право 11">
            <a:extLst>
              <a:ext uri="{FF2B5EF4-FFF2-40B4-BE49-F238E27FC236}">
                <a16:creationId xmlns:a16="http://schemas.microsoft.com/office/drawing/2014/main" id="{E6F3D60C-5B2B-4436-B643-8C29ECB811A7}"/>
              </a:ext>
            </a:extLst>
          </p:cNvPr>
          <p:cNvSpPr/>
          <p:nvPr/>
        </p:nvSpPr>
        <p:spPr>
          <a:xfrm>
            <a:off x="1312750" y="4574633"/>
            <a:ext cx="2483490" cy="150779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FA82C-C04E-4809-97C8-8FF5A61980DA}"/>
              </a:ext>
            </a:extLst>
          </p:cNvPr>
          <p:cNvSpPr txBox="1"/>
          <p:nvPr/>
        </p:nvSpPr>
        <p:spPr>
          <a:xfrm>
            <a:off x="1273421" y="5161145"/>
            <a:ext cx="231633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545454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В 202</a:t>
            </a:r>
            <a:r>
              <a:rPr lang="en-US" dirty="0"/>
              <a:t>1</a:t>
            </a:r>
            <a:r>
              <a:rPr lang="ru-RU" dirty="0"/>
              <a:t>-202</a:t>
            </a:r>
            <a:r>
              <a:rPr lang="en-US" dirty="0"/>
              <a:t>2 </a:t>
            </a:r>
            <a:r>
              <a:rPr lang="ru-RU" dirty="0"/>
              <a:t>УЧЕБНОМ ГОДУ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C33C8-AF63-4194-BE99-55CA7067AC71}"/>
              </a:ext>
            </a:extLst>
          </p:cNvPr>
          <p:cNvSpPr txBox="1"/>
          <p:nvPr/>
        </p:nvSpPr>
        <p:spPr>
          <a:xfrm>
            <a:off x="5136958" y="4546474"/>
            <a:ext cx="501309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545454"/>
                </a:solidFill>
                <a:latin typeface="Arial Narrow" panose="020B0606020202030204" pitchFamily="34" charset="0"/>
              </a:defRPr>
            </a:lvl1pPr>
          </a:lstStyle>
          <a:p>
            <a:endParaRPr lang="ru-RU" dirty="0"/>
          </a:p>
          <a:p>
            <a:r>
              <a:rPr lang="en-US" sz="2600" b="1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ru-RU" sz="2600" b="1" dirty="0" err="1">
                <a:solidFill>
                  <a:srgbClr val="002060"/>
                </a:solidFill>
                <a:hlinkClick r:id="rId2"/>
              </a:rPr>
              <a:t>талантыроссии.рф</a:t>
            </a:r>
            <a:r>
              <a:rPr lang="ru-RU" sz="2600" b="1" dirty="0" smtClean="0">
                <a:solidFill>
                  <a:srgbClr val="002060"/>
                </a:solidFill>
                <a:hlinkClick r:id="rId2"/>
              </a:rPr>
              <a:t>/</a:t>
            </a:r>
            <a:endParaRPr lang="ru-RU" sz="2600" b="1" dirty="0" smtClean="0">
              <a:solidFill>
                <a:srgbClr val="002060"/>
              </a:solidFill>
            </a:endParaRPr>
          </a:p>
          <a:p>
            <a:endParaRPr lang="ru-RU" sz="2600" b="1" dirty="0" smtClean="0">
              <a:solidFill>
                <a:srgbClr val="002060"/>
              </a:solidFill>
            </a:endParaRPr>
          </a:p>
          <a:p>
            <a:r>
              <a:rPr lang="ru-RU" sz="2600" b="1" dirty="0" smtClean="0">
                <a:solidFill>
                  <a:srgbClr val="002060"/>
                </a:solidFill>
              </a:rPr>
              <a:t>Перечень индивидуальных достижений</a:t>
            </a:r>
            <a:endParaRPr lang="ru-RU" sz="2600" b="1" dirty="0">
              <a:solidFill>
                <a:srgbClr val="002060"/>
              </a:solidFill>
            </a:endParaRPr>
          </a:p>
          <a:p>
            <a:endParaRPr lang="ru-RU" sz="26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B17136-48CC-494B-84A3-D14750564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621" y="4574633"/>
            <a:ext cx="1117230" cy="1218796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30A5B43-CFF1-45CB-BA5F-0F8A5112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10" y="99824"/>
            <a:ext cx="10945877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600" dirty="0">
                <a:solidFill>
                  <a:srgbClr val="545454"/>
                </a:solidFill>
                <a:latin typeface="Arial Narrow" panose="020B0606020202030204" pitchFamily="34" charset="0"/>
              </a:rPr>
              <a:t>УЧЁТ ВУЗАМИ-ПАРТНЕРАМИ</a:t>
            </a:r>
            <a:br>
              <a:rPr lang="ru-RU" sz="2600" dirty="0">
                <a:solidFill>
                  <a:srgbClr val="545454"/>
                </a:solidFill>
                <a:latin typeface="Arial Narrow" panose="020B0606020202030204" pitchFamily="34" charset="0"/>
              </a:rPr>
            </a:br>
            <a:r>
              <a:rPr lang="ru-RU" sz="2600" dirty="0">
                <a:solidFill>
                  <a:srgbClr val="545454"/>
                </a:solidFill>
                <a:latin typeface="Arial Narrow" panose="020B0606020202030204" pitchFamily="34" charset="0"/>
              </a:rPr>
              <a:t>ИНДИВИДУАЛЬНЫХ ДОСТИЖЕНИЙ ОБУЧАЮЩИХСЯ</a:t>
            </a:r>
            <a:br>
              <a:rPr lang="ru-RU" sz="2600" dirty="0">
                <a:solidFill>
                  <a:srgbClr val="545454"/>
                </a:solidFill>
                <a:latin typeface="Arial Narrow" panose="020B0606020202030204" pitchFamily="34" charset="0"/>
              </a:rPr>
            </a:br>
            <a:endParaRPr lang="ru-RU" sz="2600" dirty="0">
              <a:solidFill>
                <a:srgbClr val="545454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0FD778-5D5A-4AD6-B800-743EDDAF3870}"/>
              </a:ext>
            </a:extLst>
          </p:cNvPr>
          <p:cNvSpPr/>
          <p:nvPr/>
        </p:nvSpPr>
        <p:spPr>
          <a:xfrm>
            <a:off x="3310673" y="1895117"/>
            <a:ext cx="24899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УЧАСТВУЮТ </a:t>
            </a:r>
          </a:p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ОЦЕНОЧНЫХ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МЕРОПРИЯТИЯХ </a:t>
            </a:r>
          </a:p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ПРЕДПРОФЕССИОНАЛЬНОГО ОБРАЗОВАНИЯ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00826B-ECD0-4B9F-B20C-D08855110760}"/>
              </a:ext>
            </a:extLst>
          </p:cNvPr>
          <p:cNvSpPr/>
          <p:nvPr/>
        </p:nvSpPr>
        <p:spPr>
          <a:xfrm>
            <a:off x="6878050" y="3097669"/>
            <a:ext cx="3413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</a:t>
            </a:r>
            <a:r>
              <a:rPr lang="ru-RU" altLang="ru-RU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1F4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10</a:t>
            </a:r>
            <a:r>
              <a:rPr lang="ru-RU" altLang="ru-RU" sz="1600" dirty="0"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БАЛЛОВ </a:t>
            </a:r>
          </a:p>
          <a:p>
            <a:pPr algn="ctr"/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 ИНДИВИДУАЛЬНЫЕ ДОСТИЖЕНИЯ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Стрелка вправо 11">
            <a:extLst>
              <a:ext uri="{FF2B5EF4-FFF2-40B4-BE49-F238E27FC236}">
                <a16:creationId xmlns:a16="http://schemas.microsoft.com/office/drawing/2014/main" id="{95462DD6-573A-4FAB-8931-A9E91BFFCE60}"/>
              </a:ext>
            </a:extLst>
          </p:cNvPr>
          <p:cNvSpPr/>
          <p:nvPr/>
        </p:nvSpPr>
        <p:spPr>
          <a:xfrm>
            <a:off x="7228088" y="2614444"/>
            <a:ext cx="2254599" cy="37857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4AD0990-A7B4-4806-9C80-8BF56889E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01" y="2152039"/>
            <a:ext cx="1256138" cy="9200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95A59D6-6F4A-49EE-A7FA-5EC73DCBF34D}"/>
              </a:ext>
            </a:extLst>
          </p:cNvPr>
          <p:cNvSpPr txBox="1"/>
          <p:nvPr/>
        </p:nvSpPr>
        <p:spPr>
          <a:xfrm>
            <a:off x="9887613" y="1507200"/>
            <a:ext cx="174215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545454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2200" dirty="0"/>
              <a:t>ВУЗЫ-ПАРТНЕРЫ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EAD0D5-32D7-4487-B505-0F377E80BC38}"/>
              </a:ext>
            </a:extLst>
          </p:cNvPr>
          <p:cNvSpPr txBox="1"/>
          <p:nvPr/>
        </p:nvSpPr>
        <p:spPr>
          <a:xfrm>
            <a:off x="1344579" y="1466854"/>
            <a:ext cx="186362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545454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2200" dirty="0"/>
              <a:t>ШКОЛЬНИКИ</a:t>
            </a:r>
          </a:p>
        </p:txBody>
      </p:sp>
      <p:pic>
        <p:nvPicPr>
          <p:cNvPr id="32" name="Picture 2" descr="карикатура иллюстрации студент выпускник, написать тезис, выпускной сезон,  с ночевкой PNG и вектор пнг для бесплатной загрузки">
            <a:extLst>
              <a:ext uri="{FF2B5EF4-FFF2-40B4-BE49-F238E27FC236}">
                <a16:creationId xmlns:a16="http://schemas.microsoft.com/office/drawing/2014/main" id="{4BE29EA7-0765-42E2-B67F-73FCFB775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25782" r="11328" b="26388"/>
          <a:stretch/>
        </p:blipFill>
        <p:spPr bwMode="auto">
          <a:xfrm>
            <a:off x="7496701" y="1439554"/>
            <a:ext cx="1530947" cy="9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FBD5F0E-5ACF-4AFB-8739-9E555C7A3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51" y="1987378"/>
            <a:ext cx="1293349" cy="1293349"/>
          </a:xfrm>
          <a:prstGeom prst="rect">
            <a:avLst/>
          </a:prstGeom>
        </p:spPr>
      </p:pic>
      <p:sp>
        <p:nvSpPr>
          <p:cNvPr id="34" name="Стрелка вправо 11">
            <a:extLst>
              <a:ext uri="{FF2B5EF4-FFF2-40B4-BE49-F238E27FC236}">
                <a16:creationId xmlns:a16="http://schemas.microsoft.com/office/drawing/2014/main" id="{66FDE3E4-B638-4C5A-8461-423DEF0334E1}"/>
              </a:ext>
            </a:extLst>
          </p:cNvPr>
          <p:cNvSpPr/>
          <p:nvPr/>
        </p:nvSpPr>
        <p:spPr>
          <a:xfrm>
            <a:off x="3426197" y="2628714"/>
            <a:ext cx="2254599" cy="37857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4" descr="Winner - Free sports icons">
            <a:extLst>
              <a:ext uri="{FF2B5EF4-FFF2-40B4-BE49-F238E27FC236}">
                <a16:creationId xmlns:a16="http://schemas.microsoft.com/office/drawing/2014/main" id="{C1619B00-3345-41D1-A7B3-1BCD282D4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58" y="1054263"/>
            <a:ext cx="1821432" cy="182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1AD6320-CAA9-4CFB-BB8B-8ECF269857A1}"/>
              </a:ext>
            </a:extLst>
          </p:cNvPr>
          <p:cNvSpPr txBox="1"/>
          <p:nvPr/>
        </p:nvSpPr>
        <p:spPr>
          <a:xfrm>
            <a:off x="5503951" y="3027628"/>
            <a:ext cx="148149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545454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600" dirty="0"/>
              <a:t>УЧАСТНИК </a:t>
            </a:r>
          </a:p>
          <a:p>
            <a:r>
              <a:rPr lang="ru-RU" sz="1600" dirty="0"/>
              <a:t>ПРИЗЕР</a:t>
            </a:r>
          </a:p>
          <a:p>
            <a:r>
              <a:rPr lang="ru-RU" sz="1600" dirty="0"/>
              <a:t>ПОБЕДИТЕЛЬ</a:t>
            </a:r>
          </a:p>
        </p:txBody>
      </p:sp>
    </p:spTree>
    <p:extLst>
      <p:ext uri="{BB962C8B-B14F-4D97-AF65-F5344CB8AC3E}">
        <p14:creationId xmlns:p14="http://schemas.microsoft.com/office/powerpoint/2010/main" val="82314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0" y="796413"/>
            <a:ext cx="936031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ПРЕДПРОФЕССИОНГАЛЬНОЕ ОБРАЗОВАНИЕ – ЭТО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расширение практического содержания образовательных программ; 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обучение с использованием высокотехнологичного оборудования; 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практическая и прикладная направленность проектов;</a:t>
            </a:r>
          </a:p>
          <a:p>
            <a:r>
              <a:rPr lang="ru-RU" sz="2200" dirty="0" smtClean="0">
                <a:latin typeface="Arial Nova" panose="020B0504020202020204" pitchFamily="34" charset="0"/>
              </a:rPr>
              <a:t> </a:t>
            </a:r>
          </a:p>
          <a:p>
            <a:r>
              <a:rPr lang="ru-RU" sz="2200" dirty="0" smtClean="0">
                <a:latin typeface="Arial Nova" panose="020B0504020202020204" pitchFamily="34" charset="0"/>
              </a:rPr>
              <a:t>• результаты – предпрофессиональные умения и навыки для будущей профессии; 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промежуточная аттестация на основе оценки реальных умений; 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независимая оценка образовательных результатов; </a:t>
            </a:r>
          </a:p>
          <a:p>
            <a:endParaRPr lang="ru-RU" sz="2200" dirty="0" smtClean="0">
              <a:latin typeface="Arial Nova" panose="020B0504020202020204" pitchFamily="34" charset="0"/>
            </a:endParaRPr>
          </a:p>
          <a:p>
            <a:r>
              <a:rPr lang="ru-RU" sz="2200" dirty="0" smtClean="0">
                <a:latin typeface="Arial Nova" panose="020B0504020202020204" pitchFamily="34" charset="0"/>
              </a:rPr>
              <a:t>• работа на основе договора с вузом и работодателями.</a:t>
            </a:r>
            <a:endParaRPr lang="ru-RU" sz="22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12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0555" y="586217"/>
            <a:ext cx="7886700" cy="566811"/>
          </a:xfrm>
        </p:spPr>
        <p:txBody>
          <a:bodyPr>
            <a:noAutofit/>
          </a:bodyPr>
          <a:lstStyle/>
          <a:p>
            <a:pPr algn="ctr" defTabSz="309563" hangingPunct="0">
              <a:buClr>
                <a:srgbClr val="A29A85"/>
              </a:buClr>
            </a:pPr>
            <a:r>
              <a:rPr lang="ru-RU" b="1" dirty="0"/>
              <a:t>ГБОУ Школа № 1788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406777" y="1566481"/>
            <a:ext cx="2571750" cy="5112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1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41" y="2785831"/>
            <a:ext cx="2606248" cy="26120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06" y="2802125"/>
            <a:ext cx="2359810" cy="2359810"/>
          </a:xfrm>
          <a:prstGeom prst="rect">
            <a:avLst/>
          </a:prstGeom>
        </p:spPr>
      </p:pic>
      <p:pic>
        <p:nvPicPr>
          <p:cNvPr id="2050" name="Picture 2" descr="https://sch1222uv.mskobr.ru/files/Kadeti/kad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83" y="2946650"/>
            <a:ext cx="2389520" cy="22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yt3.ggpht.com/a/AATXAJxirt2iLnsHXONx4VZSAtLY7GMVv3F5HzHsbbAh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76" y="2915097"/>
            <a:ext cx="2354993" cy="23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4604" t="13724" r="4987" b="59764"/>
          <a:stretch/>
        </p:blipFill>
        <p:spPr>
          <a:xfrm>
            <a:off x="511278" y="264002"/>
            <a:ext cx="10491019" cy="17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49" y="183534"/>
            <a:ext cx="9363075" cy="98650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используемой литературы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9368" y="1170037"/>
            <a:ext cx="103730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закон от 29 декабря 2012 г. N 273-ФЗ «Об образовании в Российской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Федерации»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образовательный стандарт основного общего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государственный образовательный стандарт среднего (полного) общего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«О совершенствовании государственной политики в сфере здравоохранения» от 07.05.2012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598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«О мерах по реализации государственной политики в области образования и науки» от 07.05.2012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РФ от 18.07.2002 № 2783 «Об утверждении Концепции профильного обучения на старшей ступени общего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Департамента образования и науки города Москвы от 20.08.2021 № 396 "О развитии в государственных образовательных организациях, подведомственных Департаменту образования и науки города Москвы, предпрофессионального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образования»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Департамента образования и науки города Москвы от 31.08.2021 № 443 "Об утверждении стандартов городских проектов предпрофессионального образования и проекта "Школа старшеклассников" в образовательных организациях, подведомственных Департаменту образования и науки города Москвы"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545454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67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311" t="26033" r="4089" b="10644"/>
          <a:stretch/>
        </p:blipFill>
        <p:spPr>
          <a:xfrm>
            <a:off x="1858299" y="1209367"/>
            <a:ext cx="9473374" cy="5240593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04270" y="183534"/>
            <a:ext cx="9363075" cy="13255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Модель реализации предпрофессионального образования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5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7794" y="235973"/>
            <a:ext cx="9910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Nova" panose="020B0504020202020204" pitchFamily="34" charset="0"/>
              </a:rPr>
              <a:t>Цель</a:t>
            </a:r>
            <a:r>
              <a:rPr lang="ru-RU" sz="2400" dirty="0" smtClean="0">
                <a:latin typeface="Arial Nova" panose="020B0504020202020204" pitchFamily="34" charset="0"/>
              </a:rPr>
              <a:t>  − создание в Школе № 1788 условий для получения обучающимися умений и навыков, необходимых для учебы, жизни и труда в современном мире, обеспечение осознанного выбора обучающимися востребованных на рынке труда профессий.</a:t>
            </a:r>
            <a:endParaRPr lang="ru-RU" sz="2400" dirty="0">
              <a:latin typeface="Arial Nova" panose="020B05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7793" y="2045109"/>
            <a:ext cx="949796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Arial Nova" panose="020B0504020202020204" pitchFamily="34" charset="0"/>
              </a:rPr>
              <a:t>Задачи Школы: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Создание предпрофессиональных классов на ступени СОО;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Заключение договоров о сотрудничестве с ведущими образовательными организациями высшего образования, предприятиями и учреждениями соответствующих профилей;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Создание локальных актов о правилах приема и обучения в 10-11 классах;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Создание учебных планов в соответствии с ФГОС с возможностью индивидуализации образовательной траектории;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Подготовка кадров;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Arial Nova" panose="020B0504020202020204" pitchFamily="34" charset="0"/>
              </a:rPr>
              <a:t>Создание специализированных лабораторий с высокотехнологичным оборудованием для практико-ориентированных занятий;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dirty="0">
                <a:latin typeface="Arial Nova" panose="020B0504020202020204" pitchFamily="34" charset="0"/>
              </a:rPr>
              <a:t>П</a:t>
            </a:r>
            <a:r>
              <a:rPr lang="ru-RU" sz="2200" dirty="0" smtClean="0">
                <a:latin typeface="Arial Nova" panose="020B0504020202020204" pitchFamily="34" charset="0"/>
              </a:rPr>
              <a:t>ривлечение обучающихся к научно-исследовательской работе.</a:t>
            </a:r>
            <a:endParaRPr lang="ru-RU" sz="22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34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640" y="360516"/>
            <a:ext cx="10294374" cy="1325563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 Проведение комплекса мероприятий по формированию профильных классов на ступени СОО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7415196"/>
              </p:ext>
            </p:extLst>
          </p:nvPr>
        </p:nvGraphicFramePr>
        <p:xfrm>
          <a:off x="1514168" y="1686079"/>
          <a:ext cx="8150942" cy="4881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86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7793" y="372464"/>
            <a:ext cx="10038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</a:t>
            </a:r>
            <a:r>
              <a:rPr lang="ru-RU" sz="240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Заключение договоров </a:t>
            </a:r>
            <a:r>
              <a:rPr lang="ru-RU" sz="2400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 сотрудничеств </a:t>
            </a:r>
            <a:r>
              <a:rPr lang="ru-RU" sz="240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ВУЗами и профильными предприятиями/учреждениями 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7792" y="1170039"/>
            <a:ext cx="9704439" cy="533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 класс: РНИМУ им. Н.И. Пирогова, МГМУ им.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И.М.Сеченова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ГКБ №17</a:t>
            </a:r>
          </a:p>
          <a:p>
            <a:pPr>
              <a:lnSpc>
                <a:spcPct val="120000"/>
              </a:lnSpc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Инженерный и ИТ класс: ФГБОУ ВО «МИРЭА», РХТУ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им.Д.И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Менделеева, ФГБОУ ВО «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МИСиС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Внуковский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авиаремонтный завод, Яндекс. Лицей</a:t>
            </a:r>
          </a:p>
          <a:p>
            <a:pPr>
              <a:lnSpc>
                <a:spcPct val="120000"/>
              </a:lnSpc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Гуманитарный класс : ГАОУВО г. Москвы «МГПУ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>
              <a:lnSpc>
                <a:spcPct val="120000"/>
              </a:lnSpc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Социально-экономический класс: ФГБОУ ВО РЭУ им. Г.В. Плеханова, Институт проблем управления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</a:p>
          <a:p>
            <a:pPr lvl="0">
              <a:lnSpc>
                <a:spcPct val="120000"/>
              </a:lnSpc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Кадетский класс: ВШЭ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УВЦ при МАИ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55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27"/>
          <p:cNvSpPr/>
          <p:nvPr/>
        </p:nvSpPr>
        <p:spPr>
          <a:xfrm flipH="1">
            <a:off x="348891" y="6034055"/>
            <a:ext cx="11260387" cy="554313"/>
          </a:xfrm>
          <a:prstGeom prst="rect">
            <a:avLst/>
          </a:prstGeom>
          <a:solidFill>
            <a:srgbClr val="2980B9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291" name="Прямая соединительная линия 12290"/>
          <p:cNvCxnSpPr>
            <a:stCxn id="54" idx="0"/>
          </p:cNvCxnSpPr>
          <p:nvPr/>
        </p:nvCxnSpPr>
        <p:spPr>
          <a:xfrm flipV="1">
            <a:off x="6011386" y="3207036"/>
            <a:ext cx="4107" cy="471548"/>
          </a:xfrm>
          <a:prstGeom prst="line">
            <a:avLst/>
          </a:prstGeom>
          <a:ln w="57150">
            <a:solidFill>
              <a:srgbClr val="089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98"/>
          <p:cNvCxnSpPr>
            <a:stCxn id="35" idx="0"/>
          </p:cNvCxnSpPr>
          <p:nvPr/>
        </p:nvCxnSpPr>
        <p:spPr>
          <a:xfrm rot="16200000" flipV="1">
            <a:off x="7159103" y="3112412"/>
            <a:ext cx="1081393" cy="50952"/>
          </a:xfrm>
          <a:prstGeom prst="bentConnector3">
            <a:avLst>
              <a:gd name="adj1" fmla="val 50000"/>
            </a:avLst>
          </a:prstGeom>
          <a:noFill/>
          <a:ln w="50800" cap="flat" cmpd="sng" algn="ctr">
            <a:solidFill>
              <a:srgbClr val="9BBB59"/>
            </a:solidFill>
            <a:prstDash val="solid"/>
            <a:miter lim="800000"/>
          </a:ln>
          <a:effectLst/>
        </p:spPr>
      </p:cxnSp>
      <p:cxnSp>
        <p:nvCxnSpPr>
          <p:cNvPr id="57" name="Elbow Connector 98"/>
          <p:cNvCxnSpPr>
            <a:stCxn id="26" idx="0"/>
          </p:cNvCxnSpPr>
          <p:nvPr/>
        </p:nvCxnSpPr>
        <p:spPr>
          <a:xfrm rot="5400000" flipH="1" flipV="1">
            <a:off x="3730501" y="3052425"/>
            <a:ext cx="1193157" cy="59164"/>
          </a:xfrm>
          <a:prstGeom prst="bentConnector3">
            <a:avLst>
              <a:gd name="adj1" fmla="val 50000"/>
            </a:avLst>
          </a:prstGeom>
          <a:noFill/>
          <a:ln w="50800" cap="flat" cmpd="sng" algn="ctr">
            <a:solidFill>
              <a:srgbClr val="F39C12"/>
            </a:solidFill>
            <a:prstDash val="solid"/>
            <a:miter lim="800000"/>
          </a:ln>
          <a:effectLst/>
        </p:spPr>
      </p:cxnSp>
      <p:sp>
        <p:nvSpPr>
          <p:cNvPr id="4" name="Прямоугольник 3"/>
          <p:cNvSpPr/>
          <p:nvPr/>
        </p:nvSpPr>
        <p:spPr>
          <a:xfrm>
            <a:off x="382110" y="53104"/>
            <a:ext cx="9889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ДИНЫЙ КАНАЛ КОММУНИКАЦИИ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294" name="Picture 6" descr="http://qrcoder.ru/code/?http%3A%2F%2Fprofil.mos.ru%2F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42" y="1034156"/>
            <a:ext cx="2447388" cy="24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639" y="6049601"/>
            <a:ext cx="2584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PROFIL.MOS.RU</a:t>
            </a:r>
            <a:endParaRPr lang="ru-RU" sz="2800" b="1" dirty="0"/>
          </a:p>
        </p:txBody>
      </p:sp>
      <p:cxnSp>
        <p:nvCxnSpPr>
          <p:cNvPr id="16" name="Elbow Connector 96"/>
          <p:cNvCxnSpPr>
            <a:stCxn id="41" idx="0"/>
          </p:cNvCxnSpPr>
          <p:nvPr/>
        </p:nvCxnSpPr>
        <p:spPr>
          <a:xfrm rot="16200000" flipV="1">
            <a:off x="8629120" y="1154652"/>
            <a:ext cx="1646194" cy="3401671"/>
          </a:xfrm>
          <a:prstGeom prst="bentConnector2">
            <a:avLst/>
          </a:prstGeom>
          <a:noFill/>
          <a:ln w="50800" cap="flat" cmpd="sng" algn="ctr">
            <a:solidFill>
              <a:srgbClr val="2980B9">
                <a:shade val="95000"/>
                <a:satMod val="105000"/>
              </a:srgbClr>
            </a:solidFill>
            <a:prstDash val="solid"/>
            <a:miter lim="800000"/>
          </a:ln>
          <a:effectLst/>
        </p:spPr>
      </p:cxnSp>
      <p:cxnSp>
        <p:nvCxnSpPr>
          <p:cNvPr id="17" name="Elbow Connector 97"/>
          <p:cNvCxnSpPr>
            <a:stCxn id="29" idx="0"/>
          </p:cNvCxnSpPr>
          <p:nvPr/>
        </p:nvCxnSpPr>
        <p:spPr>
          <a:xfrm rot="5400000" flipH="1" flipV="1">
            <a:off x="1717389" y="1184723"/>
            <a:ext cx="1646193" cy="3341533"/>
          </a:xfrm>
          <a:prstGeom prst="bentConnector2">
            <a:avLst/>
          </a:prstGeom>
          <a:noFill/>
          <a:ln w="50800" cap="flat" cmpd="sng" algn="ctr">
            <a:solidFill>
              <a:srgbClr val="2C3F50"/>
            </a:solidFill>
            <a:prstDash val="solid"/>
            <a:miter lim="800000"/>
          </a:ln>
          <a:effectLst/>
        </p:spPr>
      </p:cxnSp>
      <p:cxnSp>
        <p:nvCxnSpPr>
          <p:cNvPr id="18" name="Elbow Connector 98"/>
          <p:cNvCxnSpPr>
            <a:stCxn id="32" idx="0"/>
          </p:cNvCxnSpPr>
          <p:nvPr/>
        </p:nvCxnSpPr>
        <p:spPr>
          <a:xfrm rot="5400000" flipH="1" flipV="1">
            <a:off x="2667742" y="2135075"/>
            <a:ext cx="1459377" cy="1627644"/>
          </a:xfrm>
          <a:prstGeom prst="bentConnector2">
            <a:avLst/>
          </a:prstGeom>
          <a:noFill/>
          <a:ln w="50800" cap="flat" cmpd="sng" algn="ctr">
            <a:solidFill>
              <a:srgbClr val="C0392B"/>
            </a:solidFill>
            <a:prstDash val="solid"/>
            <a:miter lim="800000"/>
          </a:ln>
          <a:effectLst/>
        </p:spPr>
      </p:cxnSp>
      <p:cxnSp>
        <p:nvCxnSpPr>
          <p:cNvPr id="19" name="Elbow Connector 99"/>
          <p:cNvCxnSpPr>
            <a:stCxn id="38" idx="0"/>
          </p:cNvCxnSpPr>
          <p:nvPr/>
        </p:nvCxnSpPr>
        <p:spPr>
          <a:xfrm rot="16200000" flipV="1">
            <a:off x="7865584" y="2105004"/>
            <a:ext cx="1459378" cy="1687783"/>
          </a:xfrm>
          <a:prstGeom prst="bentConnector2">
            <a:avLst/>
          </a:prstGeom>
          <a:noFill/>
          <a:ln w="50800" cap="flat" cmpd="sng" algn="ctr">
            <a:solidFill>
              <a:srgbClr val="16A085"/>
            </a:solidFill>
            <a:prstDash val="solid"/>
            <a:miter lim="800000"/>
          </a:ln>
          <a:effectLst/>
        </p:spPr>
      </p:cxnSp>
      <p:grpSp>
        <p:nvGrpSpPr>
          <p:cNvPr id="22" name="Group 9"/>
          <p:cNvGrpSpPr>
            <a:grpSpLocks/>
          </p:cNvGrpSpPr>
          <p:nvPr/>
        </p:nvGrpSpPr>
        <p:grpSpPr bwMode="auto">
          <a:xfrm rot="16200000">
            <a:off x="4778369" y="480193"/>
            <a:ext cx="2515107" cy="3649336"/>
            <a:chOff x="0" y="0"/>
            <a:chExt cx="2000251" cy="2595525"/>
          </a:xfrm>
        </p:grpSpPr>
        <p:sp>
          <p:nvSpPr>
            <p:cNvPr id="23" name="AutoShape 10"/>
            <p:cNvSpPr>
              <a:spLocks/>
            </p:cNvSpPr>
            <p:nvPr/>
          </p:nvSpPr>
          <p:spPr bwMode="auto">
            <a:xfrm>
              <a:off x="0" y="0"/>
              <a:ext cx="2000251" cy="2595525"/>
            </a:xfrm>
            <a:custGeom>
              <a:avLst/>
              <a:gdLst>
                <a:gd name="T0" fmla="*/ 1000126 w 21600"/>
                <a:gd name="T1" fmla="*/ 1297763 h 21600"/>
                <a:gd name="T2" fmla="*/ 1000126 w 21600"/>
                <a:gd name="T3" fmla="*/ 1297763 h 21600"/>
                <a:gd name="T4" fmla="*/ 1000126 w 21600"/>
                <a:gd name="T5" fmla="*/ 1297763 h 21600"/>
                <a:gd name="T6" fmla="*/ 1000126 w 21600"/>
                <a:gd name="T7" fmla="*/ 12977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92" y="0"/>
                  </a:moveTo>
                  <a:cubicBezTo>
                    <a:pt x="1107" y="0"/>
                    <a:pt x="1107" y="0"/>
                    <a:pt x="1107" y="0"/>
                  </a:cubicBezTo>
                  <a:cubicBezTo>
                    <a:pt x="494" y="0"/>
                    <a:pt x="0" y="380"/>
                    <a:pt x="0" y="852"/>
                  </a:cubicBezTo>
                  <a:cubicBezTo>
                    <a:pt x="0" y="20747"/>
                    <a:pt x="0" y="20747"/>
                    <a:pt x="0" y="20747"/>
                  </a:cubicBezTo>
                  <a:cubicBezTo>
                    <a:pt x="0" y="21219"/>
                    <a:pt x="494" y="21600"/>
                    <a:pt x="1107" y="21600"/>
                  </a:cubicBezTo>
                  <a:cubicBezTo>
                    <a:pt x="20492" y="21600"/>
                    <a:pt x="20492" y="21600"/>
                    <a:pt x="20492" y="21600"/>
                  </a:cubicBezTo>
                  <a:cubicBezTo>
                    <a:pt x="21105" y="21600"/>
                    <a:pt x="21599" y="21219"/>
                    <a:pt x="21599" y="20747"/>
                  </a:cubicBezTo>
                  <a:cubicBezTo>
                    <a:pt x="21599" y="852"/>
                    <a:pt x="21599" y="852"/>
                    <a:pt x="21599" y="852"/>
                  </a:cubicBezTo>
                  <a:cubicBezTo>
                    <a:pt x="21599" y="380"/>
                    <a:pt x="21105" y="0"/>
                    <a:pt x="20492" y="0"/>
                  </a:cubicBezTo>
                  <a:close/>
                  <a:moveTo>
                    <a:pt x="19521" y="19697"/>
                  </a:moveTo>
                  <a:cubicBezTo>
                    <a:pt x="2129" y="19697"/>
                    <a:pt x="2129" y="19697"/>
                    <a:pt x="2129" y="19697"/>
                  </a:cubicBezTo>
                  <a:cubicBezTo>
                    <a:pt x="2129" y="1837"/>
                    <a:pt x="2129" y="1837"/>
                    <a:pt x="2129" y="1837"/>
                  </a:cubicBezTo>
                  <a:cubicBezTo>
                    <a:pt x="19521" y="1837"/>
                    <a:pt x="19521" y="1837"/>
                    <a:pt x="19521" y="1837"/>
                  </a:cubicBezTo>
                  <a:lnTo>
                    <a:pt x="19521" y="19697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1"/>
            <p:cNvSpPr>
              <a:spLocks/>
            </p:cNvSpPr>
            <p:nvPr/>
          </p:nvSpPr>
          <p:spPr bwMode="auto">
            <a:xfrm>
              <a:off x="940117" y="2413902"/>
              <a:ext cx="142419" cy="140819"/>
            </a:xfrm>
            <a:custGeom>
              <a:avLst/>
              <a:gdLst>
                <a:gd name="T0" fmla="*/ 71206 w 19679"/>
                <a:gd name="T1" fmla="*/ 77283 h 19679"/>
                <a:gd name="T2" fmla="*/ 71206 w 19679"/>
                <a:gd name="T3" fmla="*/ 77283 h 19679"/>
                <a:gd name="T4" fmla="*/ 71206 w 19679"/>
                <a:gd name="T5" fmla="*/ 77283 h 19679"/>
                <a:gd name="T6" fmla="*/ 71206 w 19679"/>
                <a:gd name="T7" fmla="*/ 7728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444444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Flowchart: Off-page Connector 126"/>
          <p:cNvSpPr/>
          <p:nvPr/>
        </p:nvSpPr>
        <p:spPr>
          <a:xfrm>
            <a:off x="4017099" y="3678585"/>
            <a:ext cx="560795" cy="560795"/>
          </a:xfrm>
          <a:prstGeom prst="flowChartOffpageConnector">
            <a:avLst/>
          </a:prstGeom>
          <a:solidFill>
            <a:srgbClr val="F39C1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Off-page Connector 128"/>
          <p:cNvSpPr/>
          <p:nvPr/>
        </p:nvSpPr>
        <p:spPr>
          <a:xfrm>
            <a:off x="589321" y="3678585"/>
            <a:ext cx="560795" cy="560795"/>
          </a:xfrm>
          <a:prstGeom prst="flowChartOffpageConnector">
            <a:avLst/>
          </a:prstGeom>
          <a:solidFill>
            <a:srgbClr val="2C3F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lowchart: Off-page Connector 127"/>
          <p:cNvSpPr/>
          <p:nvPr/>
        </p:nvSpPr>
        <p:spPr>
          <a:xfrm>
            <a:off x="2303210" y="3678585"/>
            <a:ext cx="560795" cy="560795"/>
          </a:xfrm>
          <a:prstGeom prst="flowChartOffpageConnector">
            <a:avLst/>
          </a:prstGeom>
          <a:solidFill>
            <a:srgbClr val="C0392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lowchart: Off-page Connector 125"/>
          <p:cNvSpPr/>
          <p:nvPr/>
        </p:nvSpPr>
        <p:spPr>
          <a:xfrm>
            <a:off x="7444877" y="3678584"/>
            <a:ext cx="560795" cy="560795"/>
          </a:xfrm>
          <a:prstGeom prst="flowChartOffpageConnector">
            <a:avLst/>
          </a:prstGeom>
          <a:solidFill>
            <a:srgbClr val="9BBB5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lowchart: Off-page Connector 124"/>
          <p:cNvSpPr/>
          <p:nvPr/>
        </p:nvSpPr>
        <p:spPr>
          <a:xfrm>
            <a:off x="9158766" y="3678585"/>
            <a:ext cx="560795" cy="560795"/>
          </a:xfrm>
          <a:prstGeom prst="flowChartOffpageConnector">
            <a:avLst/>
          </a:prstGeom>
          <a:solidFill>
            <a:srgbClr val="16A08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lowchart: Off-page Connector 123"/>
          <p:cNvSpPr/>
          <p:nvPr/>
        </p:nvSpPr>
        <p:spPr>
          <a:xfrm>
            <a:off x="10872654" y="3678585"/>
            <a:ext cx="560795" cy="560795"/>
          </a:xfrm>
          <a:prstGeom prst="flowChartOffpageConnector">
            <a:avLst/>
          </a:prstGeom>
          <a:solidFill>
            <a:srgbClr val="2980B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://profil.mos.ru/templates/klass/img/blue/razv_inj.png?18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85" y="424301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profil.mos.ru/templates/klass/img/green/razv_med.png?64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63" y="4243011"/>
            <a:ext cx="1440000" cy="14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http://profil.mos.ru/templates/klass/img/dblue/razv_ntek.png?3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8" y="4243010"/>
            <a:ext cx="1440000" cy="14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Овал 46"/>
          <p:cNvSpPr/>
          <p:nvPr/>
        </p:nvSpPr>
        <p:spPr>
          <a:xfrm>
            <a:off x="3577496" y="4243011"/>
            <a:ext cx="1440000" cy="1440000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8" name="Овал 47"/>
          <p:cNvSpPr/>
          <p:nvPr/>
        </p:nvSpPr>
        <p:spPr>
          <a:xfrm>
            <a:off x="1863607" y="4243011"/>
            <a:ext cx="1440000" cy="144000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9" name="Овал 48"/>
          <p:cNvSpPr/>
          <p:nvPr/>
        </p:nvSpPr>
        <p:spPr>
          <a:xfrm>
            <a:off x="10433051" y="4243011"/>
            <a:ext cx="1440000" cy="1440000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50" name="Овал 49"/>
          <p:cNvSpPr/>
          <p:nvPr/>
        </p:nvSpPr>
        <p:spPr>
          <a:xfrm>
            <a:off x="7005274" y="4243011"/>
            <a:ext cx="1440000" cy="14400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54" name="Flowchart: Off-page Connector 125"/>
          <p:cNvSpPr/>
          <p:nvPr/>
        </p:nvSpPr>
        <p:spPr>
          <a:xfrm>
            <a:off x="5730988" y="3678584"/>
            <a:ext cx="560795" cy="560795"/>
          </a:xfrm>
          <a:prstGeom prst="flowChartOffpageConnector">
            <a:avLst/>
          </a:prstGeom>
          <a:solidFill>
            <a:srgbClr val="0893C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utoShape 4"/>
          <p:cNvSpPr>
            <a:spLocks/>
          </p:cNvSpPr>
          <p:nvPr/>
        </p:nvSpPr>
        <p:spPr bwMode="auto">
          <a:xfrm>
            <a:off x="1294435" y="5980367"/>
            <a:ext cx="658735" cy="6616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9321" y="216311"/>
            <a:ext cx="11101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  <a:latin typeface="Arial Black" panose="020B0A04020102020204" pitchFamily="34" charset="0"/>
              </a:rPr>
              <a:t>3</a:t>
            </a:r>
            <a:r>
              <a:rPr lang="ru-RU" sz="24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. Ориентирование профильных классов на городские проекты предпрофессионального образования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751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49" y="45884"/>
            <a:ext cx="9363075" cy="1325563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accent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4. Создание учебных планов </a:t>
            </a:r>
            <a:endParaRPr lang="ru-RU" sz="2400" dirty="0"/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/>
          </p:nvPr>
        </p:nvGraphicFramePr>
        <p:xfrm>
          <a:off x="447675" y="1108364"/>
          <a:ext cx="11744325" cy="5462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95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71649" y="183534"/>
            <a:ext cx="9363075" cy="1325563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5. Закупка лабораторных комплексов для медицинского, инженерного и ИТ класса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https://gum1788tn.mskobr.ru/attach_files/profile_classes/equipment/med/2-1611067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1" y="2723534"/>
            <a:ext cx="3530195" cy="391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204" y="2161569"/>
            <a:ext cx="4791811" cy="3182621"/>
          </a:xfrm>
          <a:prstGeom prst="rect">
            <a:avLst/>
          </a:prstGeom>
        </p:spPr>
      </p:pic>
      <p:pic>
        <p:nvPicPr>
          <p:cNvPr id="6" name="Picture 6" descr="8-1611067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74" y="1246468"/>
            <a:ext cx="3167627" cy="422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963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798</Words>
  <Application>Microsoft Office PowerPoint</Application>
  <PresentationFormat>Широкоэкранный</PresentationFormat>
  <Paragraphs>151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Arial Narrow</vt:lpstr>
      <vt:lpstr>Arial Nova</vt:lpstr>
      <vt:lpstr>Calibri</vt:lpstr>
      <vt:lpstr>Calibri Light</vt:lpstr>
      <vt:lpstr>Roboto</vt:lpstr>
      <vt:lpstr>Times New Roman</vt:lpstr>
      <vt:lpstr>Тема Office</vt:lpstr>
      <vt:lpstr>Предпрофессиональное образование. Опыт реализации на примере  ГБОУ г. Москвы «Школа № 1788»</vt:lpstr>
      <vt:lpstr>Презентация PowerPoint</vt:lpstr>
      <vt:lpstr>Модель реализации предпрофессионального образования</vt:lpstr>
      <vt:lpstr>Презентация PowerPoint</vt:lpstr>
      <vt:lpstr>1. Проведение комплекса мероприятий по формированию профильных классов на ступени СОО</vt:lpstr>
      <vt:lpstr>Презентация PowerPoint</vt:lpstr>
      <vt:lpstr>Презентация PowerPoint</vt:lpstr>
      <vt:lpstr>4. Создание учебных планов </vt:lpstr>
      <vt:lpstr>5. Закупка лабораторных комплексов для медицинского, инженерного и ИТ класса</vt:lpstr>
      <vt:lpstr>Презентация PowerPoint</vt:lpstr>
      <vt:lpstr>Мероприятия предпрофессионального образования:</vt:lpstr>
      <vt:lpstr>Динамика результатов участия в конкурсе предпрофессиональных умений учащихся 11 классов (кол-во победителей и призеров) </vt:lpstr>
      <vt:lpstr>˃ 80 баллов                      от 61 до 79 баллов                  менее 61 балла</vt:lpstr>
      <vt:lpstr>Презентация PowerPoint</vt:lpstr>
      <vt:lpstr>Школьная итоговая конференция профильных классов - 2021</vt:lpstr>
      <vt:lpstr>Презентация PowerPoint</vt:lpstr>
      <vt:lpstr>Презентация PowerPoint</vt:lpstr>
      <vt:lpstr>Презентация PowerPoint</vt:lpstr>
      <vt:lpstr>УЧЁТ ВУЗАМИ-ПАРТНЕРАМИ ИНДИВИДУАЛЬНЫХ ДОСТИЖЕНИЙ ОБУЧАЮЩИХСЯ </vt:lpstr>
      <vt:lpstr>ГБОУ Школа № 1788</vt:lpstr>
      <vt:lpstr>Список используемой литературы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Предпрофессиональное образование: опыт реализации. На примере, ГБОУ г. Москвы «Школа № 1788»</dc:title>
  <dc:creator>Велесова Елена Викторовна</dc:creator>
  <cp:lastModifiedBy>Велесова Елена Викторовна</cp:lastModifiedBy>
  <cp:revision>20</cp:revision>
  <dcterms:created xsi:type="dcterms:W3CDTF">2021-09-17T10:22:12Z</dcterms:created>
  <dcterms:modified xsi:type="dcterms:W3CDTF">2021-11-26T07:00:55Z</dcterms:modified>
</cp:coreProperties>
</file>