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dirty="0"/>
              <a:t>Дефициты в области психолого-педагогической компетентности </a:t>
            </a:r>
          </a:p>
        </c:rich>
      </c:tx>
      <c:layout>
        <c:manualLayout>
          <c:xMode val="edge"/>
          <c:yMode val="edge"/>
          <c:x val="0.186049969526791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5802033616932973E-2"/>
          <c:y val="0.13868142654641322"/>
          <c:w val="0.91137165387009755"/>
          <c:h val="0.36597901076519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Испытываю затруднения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Учет психологических особенностей возраста в процессе обучения обучающихся</c:v>
                </c:pt>
                <c:pt idx="1">
                  <c:v>Владение приемами планирования и организации учебной деятельности обучающихся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61-40B5-91F7-0218CA4455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Получается, но необходимо совершенствование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Учет психологических особенностей возраста в процессе обучения обучающихся</c:v>
                </c:pt>
                <c:pt idx="1">
                  <c:v>Владение приемами планирования и организации учебной деятельности обучающихся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61-40B5-91F7-0218CA4455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Получается хорошо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Учет психологических особенностей возраста в процессе обучения обучающихся</c:v>
                </c:pt>
                <c:pt idx="1">
                  <c:v>Владение приемами планирования и организации учебной деятельности обучающихся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61-40B5-91F7-0218CA445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1717167"/>
        <c:axId val="901727983"/>
      </c:barChart>
      <c:catAx>
        <c:axId val="90171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01727983"/>
        <c:crosses val="autoZero"/>
        <c:auto val="1"/>
        <c:lblAlgn val="ctr"/>
        <c:lblOffset val="100"/>
        <c:noMultiLvlLbl val="0"/>
      </c:catAx>
      <c:valAx>
        <c:axId val="9017279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0171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/>
              <a:t>Дефициты в области оценочно-рефлексивной компетентности 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7125959742685207E-2"/>
          <c:y val="0.13868142654641322"/>
          <c:w val="0.9300477277443453"/>
          <c:h val="0.38352217902563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Испытываю затруднения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Прогнозирование результатов своей профессиональной деятельности</c:v>
                </c:pt>
                <c:pt idx="1">
                  <c:v>Коррекция своей профессиональной деятельности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9-4BAF-9AF0-A73FABE430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Получается, но необходимо совершенствование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Прогнозирование результатов своей профессиональной деятельности</c:v>
                </c:pt>
                <c:pt idx="1">
                  <c:v>Коррекция своей профессиональной деятельности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19-4BAF-9AF0-A73FABE430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Получается хорошо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Прогнозирование результатов своей профессиональной деятельности</c:v>
                </c:pt>
                <c:pt idx="1">
                  <c:v>Коррекция своей профессиональной деятельности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19-4BAF-9AF0-A73FABE43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1717167"/>
        <c:axId val="901727983"/>
      </c:barChart>
      <c:catAx>
        <c:axId val="90171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01727983"/>
        <c:crosses val="autoZero"/>
        <c:auto val="1"/>
        <c:lblAlgn val="ctr"/>
        <c:lblOffset val="100"/>
        <c:noMultiLvlLbl val="0"/>
      </c:catAx>
      <c:valAx>
        <c:axId val="9017279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0171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dirty="0"/>
              <a:t>Сравнительный анализ результатов диагностики Иванова А.А.</a:t>
            </a:r>
          </a:p>
        </c:rich>
      </c:tx>
      <c:layout>
        <c:manualLayout>
          <c:xMode val="edge"/>
          <c:yMode val="edge"/>
          <c:x val="9.8997471405924506E-2"/>
          <c:y val="1.6915658349875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1384306994903511E-2"/>
          <c:y val="0.19712577371678808"/>
          <c:w val="0.96374886999358023"/>
          <c:h val="0.40615710135163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Костатирующий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Испытываю затруднения</c:v>
                </c:pt>
                <c:pt idx="1">
                  <c:v>Получается, но необходимо совершенствование</c:v>
                </c:pt>
                <c:pt idx="2">
                  <c:v>Получается хорошо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22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7-4A1F-AB4D-6E6C02DDA1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Контрольный этап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Испытываю затруднения</c:v>
                </c:pt>
                <c:pt idx="1">
                  <c:v>Получается, но необходимо совершенствование</c:v>
                </c:pt>
                <c:pt idx="2">
                  <c:v>Получается хорошо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19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7-4A1F-AB4D-6E6C02DDA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7"/>
        <c:overlap val="-56"/>
        <c:axId val="951827391"/>
        <c:axId val="951829471"/>
      </c:barChart>
      <c:catAx>
        <c:axId val="95182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51829471"/>
        <c:crosses val="autoZero"/>
        <c:auto val="1"/>
        <c:lblAlgn val="ctr"/>
        <c:lblOffset val="100"/>
        <c:noMultiLvlLbl val="0"/>
      </c:catAx>
      <c:valAx>
        <c:axId val="95182947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1827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08001100527992"/>
          <c:y val="0.89994110563398833"/>
          <c:w val="0.72516776501107083"/>
          <c:h val="7.3044343443806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/>
              <a:t>Динамика результатов освоения обучающимися образовательных программ по итогам мониторингов, проводимых организацией</a:t>
            </a:r>
          </a:p>
        </c:rich>
      </c:tx>
      <c:layout>
        <c:manualLayout>
          <c:xMode val="edge"/>
          <c:yMode val="edge"/>
          <c:x val="0.1497168833709856"/>
          <c:y val="3.5023296773873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кач. зн.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  <c:pt idx="3">
                  <c:v>4 четверть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67.150000000000006</c:v>
                </c:pt>
                <c:pt idx="1">
                  <c:v>69.8</c:v>
                </c:pt>
                <c:pt idx="2">
                  <c:v>75.8</c:v>
                </c:pt>
                <c:pt idx="3">
                  <c:v>74.180000000000007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8-4770-B182-A40AB6DD1B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41191968"/>
        <c:axId val="1541192800"/>
      </c:barChart>
      <c:catAx>
        <c:axId val="154119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41192800"/>
        <c:crosses val="autoZero"/>
        <c:auto val="1"/>
        <c:lblAlgn val="ctr"/>
        <c:lblOffset val="100"/>
        <c:noMultiLvlLbl val="0"/>
      </c:catAx>
      <c:valAx>
        <c:axId val="15411928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4119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dirty="0"/>
              <a:t>Сравнительный анализ результатов диагностики Иванова </a:t>
            </a:r>
            <a:r>
              <a:rPr lang="ru-RU" sz="2000" dirty="0" smtClean="0"/>
              <a:t>Г.Г.</a:t>
            </a:r>
            <a:endParaRPr lang="ru-RU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329995158372139E-3"/>
          <c:y val="0.19712577371678808"/>
          <c:w val="0.97333651861478476"/>
          <c:h val="0.40615710135163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Костатирующий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Испытываю затруднения</c:v>
                </c:pt>
                <c:pt idx="1">
                  <c:v>Получается, но необходимо совершенствование</c:v>
                </c:pt>
                <c:pt idx="2">
                  <c:v>Получается хорошо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25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7-4A1F-AB4D-6E6C02DDA1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Контрольный этап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Испытываю затруднения</c:v>
                </c:pt>
                <c:pt idx="1">
                  <c:v>Получается, но необходимо совершенствование</c:v>
                </c:pt>
                <c:pt idx="2">
                  <c:v>Получается хорошо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16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7-4A1F-AB4D-6E6C02DDA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7"/>
        <c:overlap val="-56"/>
        <c:axId val="951827391"/>
        <c:axId val="951829471"/>
      </c:barChart>
      <c:catAx>
        <c:axId val="95182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51829471"/>
        <c:crosses val="autoZero"/>
        <c:auto val="1"/>
        <c:lblAlgn val="ctr"/>
        <c:lblOffset val="100"/>
        <c:noMultiLvlLbl val="0"/>
      </c:catAx>
      <c:valAx>
        <c:axId val="95182947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1827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08001100527992"/>
          <c:y val="0.89994110563398833"/>
          <c:w val="0.70521978442015132"/>
          <c:h val="7.1007177477481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/>
              <a:t>Динамика результатов освоения обучающимися образовательных программ по итогам мониторингов, проводимых организацией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кач. зн.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  <c:pt idx="3">
                  <c:v>4 четверть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66.8</c:v>
                </c:pt>
                <c:pt idx="1">
                  <c:v>67.3</c:v>
                </c:pt>
                <c:pt idx="2">
                  <c:v>68.2</c:v>
                </c:pt>
                <c:pt idx="3">
                  <c:v>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B-40F7-AA9E-4FF946BE2B8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41191968"/>
        <c:axId val="1541192800"/>
      </c:barChart>
      <c:catAx>
        <c:axId val="154119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41192800"/>
        <c:crosses val="autoZero"/>
        <c:auto val="1"/>
        <c:lblAlgn val="ctr"/>
        <c:lblOffset val="100"/>
        <c:noMultiLvlLbl val="0"/>
      </c:catAx>
      <c:valAx>
        <c:axId val="15411928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4119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46614173228339"/>
          <c:y val="0.91701466885167293"/>
          <c:w val="0.32675978195033312"/>
          <c:h val="6.014269155441864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72DA8-C1C8-48CF-8B0E-D179D1EF8C8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CA8C2-F721-4D0A-A71C-7BFE46810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4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CA8C2-F721-4D0A-A71C-7BFE46810E0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9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CA8C2-F721-4D0A-A71C-7BFE46810E0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6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EBB6-18C6-4FFB-B1ED-28E15001103F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1C49-7EAD-4527-B446-F6F3B3C97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7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EBB6-18C6-4FFB-B1ED-28E15001103F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1C49-7EAD-4527-B446-F6F3B3C97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5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EBB6-18C6-4FFB-B1ED-28E15001103F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1C49-7EAD-4527-B446-F6F3B3C97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2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23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EBB6-18C6-4FFB-B1ED-28E15001103F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1C49-7EAD-4527-B446-F6F3B3C97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5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EBB6-18C6-4FFB-B1ED-28E15001103F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1C49-7EAD-4527-B446-F6F3B3C97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EBB6-18C6-4FFB-B1ED-28E15001103F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1C49-7EAD-4527-B446-F6F3B3C97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7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EBB6-18C6-4FFB-B1ED-28E15001103F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1C49-7EAD-4527-B446-F6F3B3C97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EBB6-18C6-4FFB-B1ED-28E15001103F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1C49-7EAD-4527-B446-F6F3B3C97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9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EBB6-18C6-4FFB-B1ED-28E15001103F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1C49-7EAD-4527-B446-F6F3B3C97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6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EBB6-18C6-4FFB-B1ED-28E15001103F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1C49-7EAD-4527-B446-F6F3B3C97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1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EBB6-18C6-4FFB-B1ED-28E15001103F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1C49-7EAD-4527-B446-F6F3B3C97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9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EBB6-18C6-4FFB-B1ED-28E15001103F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1C49-7EAD-4527-B446-F6F3B3C97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" y="0"/>
            <a:ext cx="12170664" cy="128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28074" y="5121192"/>
            <a:ext cx="5516880" cy="16215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25000"/>
              </a:lnSpc>
            </a:pPr>
            <a:endParaRPr lang="ru" sz="2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8863" y="3408174"/>
            <a:ext cx="10004695" cy="9906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(Заголовки)"/>
                <a:cs typeface="Arial" panose="020B0604020202020204" pitchFamily="34" charset="0"/>
              </a:rPr>
              <a:t>Технологии </a:t>
            </a:r>
            <a:r>
              <a:rPr lang="ru-RU" sz="2400" b="1" dirty="0" err="1">
                <a:solidFill>
                  <a:srgbClr val="002060"/>
                </a:solidFill>
                <a:latin typeface="Arial (Заголовки)"/>
                <a:cs typeface="Arial" panose="020B0604020202020204" pitchFamily="34" charset="0"/>
              </a:rPr>
              <a:t>коучинга</a:t>
            </a:r>
            <a:r>
              <a:rPr lang="ru-RU" sz="2400" b="1" dirty="0">
                <a:solidFill>
                  <a:srgbClr val="002060"/>
                </a:solidFill>
                <a:latin typeface="Arial (Заголовки)"/>
                <a:cs typeface="Arial" panose="020B0604020202020204" pitchFamily="34" charset="0"/>
              </a:rPr>
              <a:t> как средства повышения профессионального мастерства молодого педагога»</a:t>
            </a:r>
          </a:p>
        </p:txBody>
      </p:sp>
      <p:pic>
        <p:nvPicPr>
          <p:cNvPr id="7" name="Изображение 1" descr="15-full[1]">
            <a:extLst>
              <a:ext uri="{FF2B5EF4-FFF2-40B4-BE49-F238E27FC236}">
                <a16:creationId xmlns:a16="http://schemas.microsoft.com/office/drawing/2014/main" id="{7BAD046B-ECE5-4E88-91EA-2F1C5F467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  <a:lum bright="-48000"/>
          </a:blip>
          <a:stretch>
            <a:fillRect/>
          </a:stretch>
        </p:blipFill>
        <p:spPr>
          <a:xfrm>
            <a:off x="333847" y="1558862"/>
            <a:ext cx="1688152" cy="1753763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97E32DA-8FD4-4332-98EE-C020EC709FD2}"/>
              </a:ext>
            </a:extLst>
          </p:cNvPr>
          <p:cNvSpPr txBox="1">
            <a:spLocks/>
          </p:cNvSpPr>
          <p:nvPr/>
        </p:nvSpPr>
        <p:spPr>
          <a:xfrm>
            <a:off x="2022000" y="1294205"/>
            <a:ext cx="7891115" cy="17537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600" kern="0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3030804020204"/>
                <a:cs typeface="Arial" panose="020B0604020202020204" pitchFamily="34" charset="0"/>
              </a:rPr>
              <a:t>Министерство просвещения Российской Федерации</a:t>
            </a:r>
          </a:p>
          <a:p>
            <a:pPr algn="ctr"/>
            <a:r>
              <a:rPr lang="ru-RU" sz="1600" kern="0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3030804020204"/>
                <a:cs typeface="Arial" panose="020B0604020202020204" pitchFamily="34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600" kern="0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3030804020204"/>
                <a:cs typeface="Arial" panose="020B0604020202020204" pitchFamily="34" charset="0"/>
              </a:rPr>
              <a:t>высшего образования</a:t>
            </a:r>
          </a:p>
          <a:p>
            <a:pPr algn="ctr"/>
            <a:r>
              <a:rPr lang="ru-RU" sz="1600" kern="0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3030804020204"/>
                <a:cs typeface="Arial" panose="020B0604020202020204" pitchFamily="34" charset="0"/>
              </a:rPr>
              <a:t>«Московский педагогический государственный университет»</a:t>
            </a:r>
          </a:p>
          <a:p>
            <a:pPr algn="ctr"/>
            <a:r>
              <a:rPr lang="ru-RU" sz="1600" kern="0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3030804020204"/>
                <a:cs typeface="Arial" panose="020B0604020202020204" pitchFamily="34" charset="0"/>
              </a:rPr>
              <a:t>Институт социально-гуманитарного </a:t>
            </a:r>
            <a:r>
              <a:rPr lang="ru-RU" sz="1600" kern="0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 panose="020B0603030804020204"/>
                <a:cs typeface="Arial" panose="020B0604020202020204" pitchFamily="34" charset="0"/>
              </a:rPr>
              <a:t>образования</a:t>
            </a:r>
            <a:endParaRPr lang="ru-RU" sz="1600" kern="0" spc="-1" dirty="0">
              <a:solidFill>
                <a:srgbClr val="000000"/>
              </a:solidFill>
              <a:latin typeface="Arial" panose="020B0604020202020204" pitchFamily="34" charset="0"/>
              <a:ea typeface="DejaVu Sans" panose="020B0603030804020204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8CC871-E5E5-4745-887C-82AC64E7E33E}"/>
              </a:ext>
            </a:extLst>
          </p:cNvPr>
          <p:cNvSpPr/>
          <p:nvPr/>
        </p:nvSpPr>
        <p:spPr>
          <a:xfrm>
            <a:off x="333847" y="5278136"/>
            <a:ext cx="40236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Научный руководитель: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Савенкова Елена Викторовна,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доцент кафедры управления образовательными системами 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имени Т.И.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Шамовой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к.п.н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A91C4E5-9997-41DB-A36A-97861211937F}"/>
              </a:ext>
            </a:extLst>
          </p:cNvPr>
          <p:cNvSpPr/>
          <p:nvPr/>
        </p:nvSpPr>
        <p:spPr>
          <a:xfrm>
            <a:off x="7834534" y="5246529"/>
            <a:ext cx="40236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Магистрант:</a:t>
            </a:r>
          </a:p>
          <a:p>
            <a:pPr>
              <a:lnSpc>
                <a:spcPct val="115000"/>
              </a:lnSpc>
            </a:pPr>
            <a:r>
              <a:rPr lang="ru-RU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Колочева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Кристина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Дмитриевна</a:t>
            </a:r>
            <a:endParaRPr lang="en-US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Учитель </a:t>
            </a:r>
            <a:r>
              <a:rPr lang="ru-RU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англ.яз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МБОУ СОШ №24, г. Мытищи</a:t>
            </a:r>
          </a:p>
          <a:p>
            <a:pPr>
              <a:lnSpc>
                <a:spcPct val="115000"/>
              </a:lnSpc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kolocheva96@yandex.ru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8907FC-B613-4CB7-A3C6-D7663AE0C27D}"/>
              </a:ext>
            </a:extLst>
          </p:cNvPr>
          <p:cNvSpPr txBox="1"/>
          <p:nvPr/>
        </p:nvSpPr>
        <p:spPr>
          <a:xfrm>
            <a:off x="4832599" y="6256791"/>
            <a:ext cx="161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52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7072"/>
            <a:ext cx="12143232" cy="9052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6D591C-C9F5-4FA4-A65B-4C410BB77D67}"/>
              </a:ext>
            </a:extLst>
          </p:cNvPr>
          <p:cNvSpPr/>
          <p:nvPr/>
        </p:nvSpPr>
        <p:spPr>
          <a:xfrm>
            <a:off x="1825649" y="273224"/>
            <a:ext cx="7586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Результаты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повторной диагностики Иванова Г.Г.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3DB89-1968-4856-BD9F-C1D6B8FF8BE7}"/>
              </a:ext>
            </a:extLst>
          </p:cNvPr>
          <p:cNvSpPr txBox="1"/>
          <p:nvPr/>
        </p:nvSpPr>
        <p:spPr>
          <a:xfrm>
            <a:off x="38450" y="47214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97476821"/>
              </p:ext>
            </p:extLst>
          </p:nvPr>
        </p:nvGraphicFramePr>
        <p:xfrm>
          <a:off x="0" y="1403132"/>
          <a:ext cx="7848600" cy="463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37687700"/>
              </p:ext>
            </p:extLst>
          </p:nvPr>
        </p:nvGraphicFramePr>
        <p:xfrm>
          <a:off x="7672359" y="874543"/>
          <a:ext cx="4519641" cy="5261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8332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" y="0"/>
            <a:ext cx="12170664" cy="128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28074" y="5121192"/>
            <a:ext cx="5516880" cy="16215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25000"/>
              </a:lnSpc>
            </a:pPr>
            <a:endParaRPr lang="ru" sz="2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8863" y="3408174"/>
            <a:ext cx="10004695" cy="9906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(Заголовки)"/>
                <a:cs typeface="Arial" panose="020B0604020202020204" pitchFamily="34" charset="0"/>
              </a:rPr>
              <a:t>Технологии </a:t>
            </a:r>
            <a:r>
              <a:rPr lang="ru-RU" sz="2400" b="1" dirty="0" err="1">
                <a:solidFill>
                  <a:srgbClr val="002060"/>
                </a:solidFill>
                <a:latin typeface="Arial (Заголовки)"/>
                <a:cs typeface="Arial" panose="020B0604020202020204" pitchFamily="34" charset="0"/>
              </a:rPr>
              <a:t>коучинга</a:t>
            </a:r>
            <a:r>
              <a:rPr lang="ru-RU" sz="2400" b="1" dirty="0">
                <a:solidFill>
                  <a:srgbClr val="002060"/>
                </a:solidFill>
                <a:latin typeface="Arial (Заголовки)"/>
                <a:cs typeface="Arial" panose="020B0604020202020204" pitchFamily="34" charset="0"/>
              </a:rPr>
              <a:t> как средства повышения профессионального мастерства молодого педагога»</a:t>
            </a:r>
          </a:p>
        </p:txBody>
      </p:sp>
      <p:pic>
        <p:nvPicPr>
          <p:cNvPr id="7" name="Изображение 1" descr="15-full[1]">
            <a:extLst>
              <a:ext uri="{FF2B5EF4-FFF2-40B4-BE49-F238E27FC236}">
                <a16:creationId xmlns:a16="http://schemas.microsoft.com/office/drawing/2014/main" id="{7BAD046B-ECE5-4E88-91EA-2F1C5F467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  <a:lum bright="-48000"/>
          </a:blip>
          <a:stretch>
            <a:fillRect/>
          </a:stretch>
        </p:blipFill>
        <p:spPr>
          <a:xfrm>
            <a:off x="333847" y="1558862"/>
            <a:ext cx="1688152" cy="1753763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97E32DA-8FD4-4332-98EE-C020EC709FD2}"/>
              </a:ext>
            </a:extLst>
          </p:cNvPr>
          <p:cNvSpPr txBox="1">
            <a:spLocks/>
          </p:cNvSpPr>
          <p:nvPr/>
        </p:nvSpPr>
        <p:spPr>
          <a:xfrm>
            <a:off x="2022000" y="1294205"/>
            <a:ext cx="7891115" cy="17537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600" kern="0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3030804020204"/>
                <a:cs typeface="Arial" panose="020B0604020202020204" pitchFamily="34" charset="0"/>
              </a:rPr>
              <a:t>Министерство просвещения Российской Федерации</a:t>
            </a:r>
          </a:p>
          <a:p>
            <a:pPr algn="ctr"/>
            <a:r>
              <a:rPr lang="ru-RU" sz="1600" kern="0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3030804020204"/>
                <a:cs typeface="Arial" panose="020B0604020202020204" pitchFamily="34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600" kern="0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3030804020204"/>
                <a:cs typeface="Arial" panose="020B0604020202020204" pitchFamily="34" charset="0"/>
              </a:rPr>
              <a:t>высшего образования</a:t>
            </a:r>
          </a:p>
          <a:p>
            <a:pPr algn="ctr"/>
            <a:r>
              <a:rPr lang="ru-RU" sz="1600" kern="0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3030804020204"/>
                <a:cs typeface="Arial" panose="020B0604020202020204" pitchFamily="34" charset="0"/>
              </a:rPr>
              <a:t>«Московский педагогический государственный университет»</a:t>
            </a:r>
          </a:p>
          <a:p>
            <a:pPr algn="ctr"/>
            <a:r>
              <a:rPr lang="ru-RU" sz="1600" kern="0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3030804020204"/>
                <a:cs typeface="Arial" panose="020B0604020202020204" pitchFamily="34" charset="0"/>
              </a:rPr>
              <a:t>Институт социально-гуманитарного </a:t>
            </a:r>
            <a:r>
              <a:rPr lang="ru-RU" sz="1600" kern="0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 panose="020B0603030804020204"/>
                <a:cs typeface="Arial" panose="020B0604020202020204" pitchFamily="34" charset="0"/>
              </a:rPr>
              <a:t>образования</a:t>
            </a:r>
            <a:endParaRPr lang="ru-RU" sz="1600" kern="0" spc="-1" dirty="0">
              <a:solidFill>
                <a:srgbClr val="000000"/>
              </a:solidFill>
              <a:latin typeface="Arial" panose="020B0604020202020204" pitchFamily="34" charset="0"/>
              <a:ea typeface="DejaVu Sans" panose="020B0603030804020204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8CC871-E5E5-4745-887C-82AC64E7E33E}"/>
              </a:ext>
            </a:extLst>
          </p:cNvPr>
          <p:cNvSpPr/>
          <p:nvPr/>
        </p:nvSpPr>
        <p:spPr>
          <a:xfrm>
            <a:off x="333847" y="5278136"/>
            <a:ext cx="40236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Научный руководитель: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Савенкова Елена Викторовна,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доцент кафедры управления образовательными системами 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имени Т.И.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Шамовой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к.п.н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A91C4E5-9997-41DB-A36A-97861211937F}"/>
              </a:ext>
            </a:extLst>
          </p:cNvPr>
          <p:cNvSpPr/>
          <p:nvPr/>
        </p:nvSpPr>
        <p:spPr>
          <a:xfrm>
            <a:off x="7834534" y="5246529"/>
            <a:ext cx="40236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Магистрант:</a:t>
            </a:r>
          </a:p>
          <a:p>
            <a:pPr>
              <a:lnSpc>
                <a:spcPct val="115000"/>
              </a:lnSpc>
            </a:pPr>
            <a:r>
              <a:rPr lang="ru-RU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Колочева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Кристина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Дмитриевна</a:t>
            </a:r>
            <a:endParaRPr lang="en-US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Учитель </a:t>
            </a:r>
            <a:r>
              <a:rPr lang="ru-RU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англ.яз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МБОУ СОШ №24, г. Мытищи</a:t>
            </a:r>
          </a:p>
          <a:p>
            <a:pPr>
              <a:lnSpc>
                <a:spcPct val="115000"/>
              </a:lnSpc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kolocheva96@yandex.ru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8907FC-B613-4CB7-A3C6-D7663AE0C27D}"/>
              </a:ext>
            </a:extLst>
          </p:cNvPr>
          <p:cNvSpPr txBox="1"/>
          <p:nvPr/>
        </p:nvSpPr>
        <p:spPr>
          <a:xfrm>
            <a:off x="4832599" y="6256791"/>
            <a:ext cx="161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1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" y="3048"/>
            <a:ext cx="12143232" cy="9052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8709" y="5148722"/>
            <a:ext cx="4714607" cy="37875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>
              <a:lnSpc>
                <a:spcPct val="94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ГАОУ ВО МГПУ</a:t>
            </a:r>
            <a:endParaRPr lang="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8F0075-C996-4B40-88A7-D0441DBD1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14" y="2195073"/>
            <a:ext cx="420624" cy="420624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C3A52-AAE4-430D-928C-028181CCC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14" y="3165666"/>
            <a:ext cx="420624" cy="420624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BE2B4A-9505-4FDB-999B-4278406C5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14" y="5106852"/>
            <a:ext cx="420624" cy="420624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8821D4-6C43-4425-8BD5-0EB1F7FD6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5" y="6077444"/>
            <a:ext cx="420624" cy="420624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24A648-7D72-45AD-BB42-D9B927235C37}"/>
              </a:ext>
            </a:extLst>
          </p:cNvPr>
          <p:cNvSpPr/>
          <p:nvPr/>
        </p:nvSpPr>
        <p:spPr>
          <a:xfrm>
            <a:off x="907786" y="1959599"/>
            <a:ext cx="4834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Государственная программа РФ «Развитие образования»  национального проекта «Образование»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E009F9-E38F-4B1D-9ABB-F200E050A71A}"/>
              </a:ext>
            </a:extLst>
          </p:cNvPr>
          <p:cNvSpPr/>
          <p:nvPr/>
        </p:nvSpPr>
        <p:spPr>
          <a:xfrm>
            <a:off x="1128709" y="6037867"/>
            <a:ext cx="4834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TALIS-2018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9A7B3FDE-0265-4045-AAC3-6C3B2D523CFB}"/>
              </a:ext>
            </a:extLst>
          </p:cNvPr>
          <p:cNvSpPr/>
          <p:nvPr/>
        </p:nvSpPr>
        <p:spPr>
          <a:xfrm>
            <a:off x="8106155" y="3208338"/>
            <a:ext cx="377952" cy="377952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937D8D-12DE-43A6-B0E9-C370D6775578}"/>
              </a:ext>
            </a:extLst>
          </p:cNvPr>
          <p:cNvSpPr txBox="1"/>
          <p:nvPr/>
        </p:nvSpPr>
        <p:spPr>
          <a:xfrm>
            <a:off x="991973" y="3030617"/>
            <a:ext cx="537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города Москвы «Развитие образования города Москвы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DB0BBE0D-28A4-4FD0-9D0A-7F957EF4C619}"/>
              </a:ext>
            </a:extLst>
          </p:cNvPr>
          <p:cNvSpPr/>
          <p:nvPr/>
        </p:nvSpPr>
        <p:spPr>
          <a:xfrm>
            <a:off x="6216248" y="3825309"/>
            <a:ext cx="854438" cy="86595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D8D736-D47F-4B5C-9EC4-4D6889D8F185}"/>
              </a:ext>
            </a:extLst>
          </p:cNvPr>
          <p:cNvSpPr txBox="1"/>
          <p:nvPr/>
        </p:nvSpPr>
        <p:spPr>
          <a:xfrm>
            <a:off x="8645279" y="3024905"/>
            <a:ext cx="337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(Заголовки)"/>
                <a:cs typeface="Arial" panose="020B0604020202020204" pitchFamily="34" charset="0"/>
              </a:rPr>
              <a:t>Р</a:t>
            </a:r>
            <a:r>
              <a:rPr lang="ru-RU" b="1" dirty="0" smtClean="0">
                <a:latin typeface="Arial (Заголовки)"/>
                <a:cs typeface="Arial" panose="020B0604020202020204" pitchFamily="34" charset="0"/>
              </a:rPr>
              <a:t>азвитие педагогических кадров.</a:t>
            </a:r>
            <a:endParaRPr lang="ru-RU" b="1" dirty="0">
              <a:latin typeface="Arial (Заголовки)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9E633-56AC-41AF-A541-1FC15ED8B997}"/>
              </a:ext>
            </a:extLst>
          </p:cNvPr>
          <p:cNvSpPr txBox="1"/>
          <p:nvPr/>
        </p:nvSpPr>
        <p:spPr>
          <a:xfrm>
            <a:off x="4615947" y="1490727"/>
            <a:ext cx="269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(Заголовки)"/>
              </a:rPr>
              <a:t>АКТУАЛЬНОСТЬ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3EFBE6-87AB-4208-87AA-28012137CC47}"/>
              </a:ext>
            </a:extLst>
          </p:cNvPr>
          <p:cNvSpPr txBox="1"/>
          <p:nvPr/>
        </p:nvSpPr>
        <p:spPr>
          <a:xfrm>
            <a:off x="38450" y="30249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6C3A52-AAE4-430D-928C-028181CCC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20" y="4136259"/>
            <a:ext cx="420624" cy="420624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937D8D-12DE-43A6-B0E9-C370D6775578}"/>
              </a:ext>
            </a:extLst>
          </p:cNvPr>
          <p:cNvSpPr txBox="1"/>
          <p:nvPr/>
        </p:nvSpPr>
        <p:spPr>
          <a:xfrm>
            <a:off x="991973" y="4074705"/>
            <a:ext cx="537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Национальной образовательной инициативы «Наша новая школа»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8136" y="3907619"/>
            <a:ext cx="35082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5250" algn="l"/>
              </a:tabLst>
            </a:pP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Психолого-педагогическое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сопровождение профессионального становления молодого педагога. </a:t>
            </a:r>
            <a:endParaRPr lang="ru-RU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Ромб 19">
            <a:extLst>
              <a:ext uri="{FF2B5EF4-FFF2-40B4-BE49-F238E27FC236}">
                <a16:creationId xmlns:a16="http://schemas.microsoft.com/office/drawing/2014/main" id="{9A7B3FDE-0265-4045-AAC3-6C3B2D523CFB}"/>
              </a:ext>
            </a:extLst>
          </p:cNvPr>
          <p:cNvSpPr/>
          <p:nvPr/>
        </p:nvSpPr>
        <p:spPr>
          <a:xfrm>
            <a:off x="8106155" y="4803555"/>
            <a:ext cx="377952" cy="377952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45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" y="5949696"/>
            <a:ext cx="12143232" cy="9083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58151B-6B38-4175-AA0F-1F2699F9BA50}"/>
              </a:ext>
            </a:extLst>
          </p:cNvPr>
          <p:cNvSpPr/>
          <p:nvPr/>
        </p:nvSpPr>
        <p:spPr>
          <a:xfrm>
            <a:off x="0" y="179382"/>
            <a:ext cx="12115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1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сравнительный анализ современных подходов к повышению профессионального мастерства педагогов в России и за рубежом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6B5DBE-86A9-4CA1-B807-A4A8B56B6AA6}"/>
              </a:ext>
            </a:extLst>
          </p:cNvPr>
          <p:cNvSpPr txBox="1"/>
          <p:nvPr/>
        </p:nvSpPr>
        <p:spPr>
          <a:xfrm>
            <a:off x="50756" y="1433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04026"/>
              </p:ext>
            </p:extLst>
          </p:nvPr>
        </p:nvGraphicFramePr>
        <p:xfrm>
          <a:off x="0" y="1010379"/>
          <a:ext cx="12181682" cy="533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959">
                  <a:extLst>
                    <a:ext uri="{9D8B030D-6E8A-4147-A177-3AD203B41FA5}">
                      <a16:colId xmlns:a16="http://schemas.microsoft.com/office/drawing/2014/main" val="1809240731"/>
                    </a:ext>
                  </a:extLst>
                </a:gridCol>
                <a:gridCol w="6639162">
                  <a:extLst>
                    <a:ext uri="{9D8B030D-6E8A-4147-A177-3AD203B41FA5}">
                      <a16:colId xmlns:a16="http://schemas.microsoft.com/office/drawing/2014/main" val="1783448087"/>
                    </a:ext>
                  </a:extLst>
                </a:gridCol>
                <a:gridCol w="4060561">
                  <a:extLst>
                    <a:ext uri="{9D8B030D-6E8A-4147-A177-3AD203B41FA5}">
                      <a16:colId xmlns:a16="http://schemas.microsoft.com/office/drawing/2014/main" val="258473250"/>
                    </a:ext>
                  </a:extLst>
                </a:gridCol>
              </a:tblGrid>
              <a:tr h="662821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Переодичность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переподготовки/объём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проведения курсов повышения квалификации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757082"/>
                  </a:ext>
                </a:extLst>
              </a:tr>
              <a:tr h="662821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раз в 3 года, 72</a:t>
                      </a:r>
                      <a:r>
                        <a:rPr lang="ru-RU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108,144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Курсовая подготовка, проектная деятельность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620961"/>
                  </a:ext>
                </a:extLst>
              </a:tr>
              <a:tr h="123918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Финляндия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Концепция непрерывного образования. Тесная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взаимосвязь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детского сада, школы, вуза.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Индивидуальные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маршруты: квалификацию учитель повышает самостоятельно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169050"/>
                  </a:ext>
                </a:extLst>
              </a:tr>
              <a:tr h="131128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университетах и специальных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гентствах (институтах профессионального развития). Объединение школ в ассоциации по проблемным направлениям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тренингов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392382"/>
                  </a:ext>
                </a:extLst>
              </a:tr>
              <a:tr h="123918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Сингапур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100-150 часов методический курс: 35 часов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предметного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курса, 40 часов методики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преподавания и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часов общей педагогики. +100 часов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ежегодно профессионального развития.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Тренинги. Самая распространенная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обучение уроку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01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5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9" y="5931464"/>
            <a:ext cx="12143232" cy="90525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58151B-6B38-4175-AA0F-1F2699F9BA50}"/>
              </a:ext>
            </a:extLst>
          </p:cNvPr>
          <p:cNvSpPr/>
          <p:nvPr/>
        </p:nvSpPr>
        <p:spPr>
          <a:xfrm>
            <a:off x="38451" y="417966"/>
            <a:ext cx="11997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2</a:t>
            </a:r>
            <a:r>
              <a:rPr 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Рассмотреть понятие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коучинга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технологию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коучинга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её сущность и содержание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C5D7C2-AAE4-44F0-BF81-D954CE63820B}"/>
              </a:ext>
            </a:extLst>
          </p:cNvPr>
          <p:cNvSpPr txBox="1"/>
          <p:nvPr/>
        </p:nvSpPr>
        <p:spPr>
          <a:xfrm>
            <a:off x="157655" y="417966"/>
            <a:ext cx="35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0827" y="2257886"/>
            <a:ext cx="3967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КОУЧИНГ</a:t>
            </a:r>
          </a:p>
          <a:p>
            <a:pPr algn="ctr"/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профессиональная помощь человеку в определении и достижении его личных и профессиональных целей</a:t>
            </a:r>
          </a:p>
          <a:p>
            <a:pPr algn="ctr"/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Джона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Уитмора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265683" y="3247697"/>
            <a:ext cx="1671145" cy="898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30511" y="2262045"/>
            <a:ext cx="44050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indent="-1587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индивидуальная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работать с каждым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молодым педагогом;</a:t>
            </a:r>
          </a:p>
          <a:p>
            <a:pPr marL="15875" indent="-1587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раскрытие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его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внутренних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внешних ресурсов;</a:t>
            </a:r>
          </a:p>
          <a:p>
            <a:pPr marL="15875" indent="-1587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 личных целей;</a:t>
            </a:r>
          </a:p>
          <a:p>
            <a:pPr marL="15875" indent="-1587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выстраивание индивидуального маршрута.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Ромб 10">
            <a:extLst>
              <a:ext uri="{FF2B5EF4-FFF2-40B4-BE49-F238E27FC236}">
                <a16:creationId xmlns:a16="http://schemas.microsoft.com/office/drawing/2014/main" id="{5A4A63AC-2CF9-4F85-9EFE-C79BD64E0E27}"/>
              </a:ext>
            </a:extLst>
          </p:cNvPr>
          <p:cNvSpPr/>
          <p:nvPr/>
        </p:nvSpPr>
        <p:spPr>
          <a:xfrm>
            <a:off x="7200064" y="3345416"/>
            <a:ext cx="377952" cy="377952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омб 11">
            <a:extLst>
              <a:ext uri="{FF2B5EF4-FFF2-40B4-BE49-F238E27FC236}">
                <a16:creationId xmlns:a16="http://schemas.microsoft.com/office/drawing/2014/main" id="{CA062B20-A4CC-4A29-B31C-81AE44E521FC}"/>
              </a:ext>
            </a:extLst>
          </p:cNvPr>
          <p:cNvSpPr/>
          <p:nvPr/>
        </p:nvSpPr>
        <p:spPr>
          <a:xfrm>
            <a:off x="7212830" y="4088390"/>
            <a:ext cx="377952" cy="377952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Ромб 12">
            <a:extLst>
              <a:ext uri="{FF2B5EF4-FFF2-40B4-BE49-F238E27FC236}">
                <a16:creationId xmlns:a16="http://schemas.microsoft.com/office/drawing/2014/main" id="{A29B82FE-C41F-4FB3-A7A4-ACB82EAE9A13}"/>
              </a:ext>
            </a:extLst>
          </p:cNvPr>
          <p:cNvSpPr/>
          <p:nvPr/>
        </p:nvSpPr>
        <p:spPr>
          <a:xfrm>
            <a:off x="7205052" y="2480098"/>
            <a:ext cx="377952" cy="377952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Ромб 13">
            <a:extLst>
              <a:ext uri="{FF2B5EF4-FFF2-40B4-BE49-F238E27FC236}">
                <a16:creationId xmlns:a16="http://schemas.microsoft.com/office/drawing/2014/main" id="{E37363E7-108B-449C-8ABA-21642D50365D}"/>
              </a:ext>
            </a:extLst>
          </p:cNvPr>
          <p:cNvSpPr/>
          <p:nvPr/>
        </p:nvSpPr>
        <p:spPr>
          <a:xfrm>
            <a:off x="7212830" y="4703874"/>
            <a:ext cx="377952" cy="377952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0" y="5952744"/>
            <a:ext cx="12143232" cy="9052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58151B-6B38-4175-AA0F-1F2699F9BA50}"/>
              </a:ext>
            </a:extLst>
          </p:cNvPr>
          <p:cNvSpPr/>
          <p:nvPr/>
        </p:nvSpPr>
        <p:spPr>
          <a:xfrm>
            <a:off x="241622" y="79355"/>
            <a:ext cx="11940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Выявить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описать организационно-педагогические условия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повышения профессионального мастерства молодого педагога с применением коучинговой технологии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3273E-6C03-4E86-84CF-F098EE605609}"/>
              </a:ext>
            </a:extLst>
          </p:cNvPr>
          <p:cNvSpPr txBox="1"/>
          <p:nvPr/>
        </p:nvSpPr>
        <p:spPr>
          <a:xfrm>
            <a:off x="61219" y="152452"/>
            <a:ext cx="360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222102396"/>
              </p:ext>
            </p:extLst>
          </p:nvPr>
        </p:nvGraphicFramePr>
        <p:xfrm>
          <a:off x="6061552" y="1103519"/>
          <a:ext cx="6120130" cy="492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060701347"/>
              </p:ext>
            </p:extLst>
          </p:nvPr>
        </p:nvGraphicFramePr>
        <p:xfrm>
          <a:off x="38450" y="1271989"/>
          <a:ext cx="6120130" cy="492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53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0425"/>
            <a:ext cx="12143232" cy="9052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EAB24C-1922-4E67-8228-9AF3686FB0DB}"/>
              </a:ext>
            </a:extLst>
          </p:cNvPr>
          <p:cNvSpPr/>
          <p:nvPr/>
        </p:nvSpPr>
        <p:spPr>
          <a:xfrm>
            <a:off x="422762" y="206149"/>
            <a:ext cx="11606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программы «Повышение профессионального мастерства молодого педагога с применением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коучинговой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технологии»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3273E-6C03-4E86-84CF-F098EE605609}"/>
              </a:ext>
            </a:extLst>
          </p:cNvPr>
          <p:cNvSpPr txBox="1"/>
          <p:nvPr/>
        </p:nvSpPr>
        <p:spPr>
          <a:xfrm>
            <a:off x="38450" y="2394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07584"/>
              </p:ext>
            </p:extLst>
          </p:nvPr>
        </p:nvGraphicFramePr>
        <p:xfrm>
          <a:off x="7685284" y="1756227"/>
          <a:ext cx="4457948" cy="4966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110">
                  <a:extLst>
                    <a:ext uri="{9D8B030D-6E8A-4147-A177-3AD203B41FA5}">
                      <a16:colId xmlns:a16="http://schemas.microsoft.com/office/drawing/2014/main" val="3186579090"/>
                    </a:ext>
                  </a:extLst>
                </a:gridCol>
                <a:gridCol w="1019825">
                  <a:extLst>
                    <a:ext uri="{9D8B030D-6E8A-4147-A177-3AD203B41FA5}">
                      <a16:colId xmlns:a16="http://schemas.microsoft.com/office/drawing/2014/main" val="3512535038"/>
                    </a:ext>
                  </a:extLst>
                </a:gridCol>
                <a:gridCol w="962738">
                  <a:extLst>
                    <a:ext uri="{9D8B030D-6E8A-4147-A177-3AD203B41FA5}">
                      <a16:colId xmlns:a16="http://schemas.microsoft.com/office/drawing/2014/main" val="2351581334"/>
                    </a:ext>
                  </a:extLst>
                </a:gridCol>
                <a:gridCol w="468441">
                  <a:extLst>
                    <a:ext uri="{9D8B030D-6E8A-4147-A177-3AD203B41FA5}">
                      <a16:colId xmlns:a16="http://schemas.microsoft.com/office/drawing/2014/main" val="472376178"/>
                    </a:ext>
                  </a:extLst>
                </a:gridCol>
                <a:gridCol w="852728">
                  <a:extLst>
                    <a:ext uri="{9D8B030D-6E8A-4147-A177-3AD203B41FA5}">
                      <a16:colId xmlns:a16="http://schemas.microsoft.com/office/drawing/2014/main" val="195683780"/>
                    </a:ext>
                  </a:extLst>
                </a:gridCol>
                <a:gridCol w="833106">
                  <a:extLst>
                    <a:ext uri="{9D8B030D-6E8A-4147-A177-3AD203B41FA5}">
                      <a16:colId xmlns:a16="http://schemas.microsoft.com/office/drawing/2014/main" val="4030428604"/>
                    </a:ext>
                  </a:extLst>
                </a:gridCol>
              </a:tblGrid>
              <a:tr h="2905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разделов, дисциплин (модулей)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трудоемкость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(Час.)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аттестации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extLst>
                  <a:ext uri="{0D108BD9-81ED-4DB2-BD59-A6C34878D82A}">
                    <a16:rowId xmlns:a16="http://schemas.microsoft.com/office/drawing/2014/main" val="2044288910"/>
                  </a:ext>
                </a:extLst>
              </a:tr>
              <a:tr h="316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самостоятельная работа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947774"/>
                  </a:ext>
                </a:extLst>
              </a:tr>
              <a:tr h="7265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Кто я? В чем моя цель?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Проверка самостоятельной работы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extLst>
                  <a:ext uri="{0D108BD9-81ED-4DB2-BD59-A6C34878D82A}">
                    <a16:rowId xmlns:a16="http://schemas.microsoft.com/office/drawing/2014/main" val="1214358729"/>
                  </a:ext>
                </a:extLst>
              </a:tr>
              <a:tr h="435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на самом деле для меня важно?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Проверка самостоятельной работы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extLst>
                  <a:ext uri="{0D108BD9-81ED-4DB2-BD59-A6C34878D82A}">
                    <a16:rowId xmlns:a16="http://schemas.microsoft.com/office/drawing/2014/main" val="3250398990"/>
                  </a:ext>
                </a:extLst>
              </a:tr>
              <a:tr h="435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Какова моя цель? В чем моя сила?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Проверка самостоятельной работы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extLst>
                  <a:ext uri="{0D108BD9-81ED-4DB2-BD59-A6C34878D82A}">
                    <a16:rowId xmlns:a16="http://schemas.microsoft.com/office/drawing/2014/main" val="3200030498"/>
                  </a:ext>
                </a:extLst>
              </a:tr>
              <a:tr h="435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Где мои главные препятствия?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Проверка самостоятельной работы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extLst>
                  <a:ext uri="{0D108BD9-81ED-4DB2-BD59-A6C34878D82A}">
                    <a16:rowId xmlns:a16="http://schemas.microsoft.com/office/drawing/2014/main" val="4043558120"/>
                  </a:ext>
                </a:extLst>
              </a:tr>
              <a:tr h="641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нужно сделать для движения Вперед!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Проверка самостоятельной работы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extLst>
                  <a:ext uri="{0D108BD9-81ED-4DB2-BD59-A6C34878D82A}">
                    <a16:rowId xmlns:a16="http://schemas.microsoft.com/office/drawing/2014/main" val="3337748734"/>
                  </a:ext>
                </a:extLst>
              </a:tr>
              <a:tr h="11623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Мой путь достижения цели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Разработанный индивидуальный маршрута повышения профессионального мастерства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8" marR="28228" marT="0" marB="0"/>
                </a:tc>
                <a:extLst>
                  <a:ext uri="{0D108BD9-81ED-4DB2-BD59-A6C34878D82A}">
                    <a16:rowId xmlns:a16="http://schemas.microsoft.com/office/drawing/2014/main" val="4145784749"/>
                  </a:ext>
                </a:extLst>
              </a:tr>
            </a:tbl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7217795" y="771449"/>
            <a:ext cx="4925437" cy="98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Учебный план программы развития профессионального мастерства молодого педагога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s://sun9-8.userapi.com/impg/Z4k1vPR4k3lUkJdUgadHc3h4TrheQU6Q9bC1bw/CEaCIJMjS_8.jpg?size=511x1080&amp;quality=96&amp;sign=1e95331a403605ca3421262bc62871d1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53" r="3597" b="18285"/>
          <a:stretch/>
        </p:blipFill>
        <p:spPr bwMode="auto">
          <a:xfrm>
            <a:off x="230971" y="1520741"/>
            <a:ext cx="3226130" cy="458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647" t="-67" r="-647" b="47319"/>
          <a:stretch/>
        </p:blipFill>
        <p:spPr>
          <a:xfrm>
            <a:off x="3713409" y="1670207"/>
            <a:ext cx="3748450" cy="41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9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8229"/>
            <a:ext cx="12143232" cy="9052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EAB24C-1922-4E67-8228-9AF3686FB0DB}"/>
              </a:ext>
            </a:extLst>
          </p:cNvPr>
          <p:cNvSpPr/>
          <p:nvPr/>
        </p:nvSpPr>
        <p:spPr>
          <a:xfrm>
            <a:off x="478393" y="0"/>
            <a:ext cx="111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Методическое сопровождение реализации технологии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коучинга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повышении профессионального мастерства молодых педагогов в образовательной организации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3273E-6C03-4E86-84CF-F098EE605609}"/>
              </a:ext>
            </a:extLst>
          </p:cNvPr>
          <p:cNvSpPr txBox="1"/>
          <p:nvPr/>
        </p:nvSpPr>
        <p:spPr>
          <a:xfrm>
            <a:off x="38450" y="30249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9251" t="28125" r="23450" b="14931"/>
          <a:stretch/>
        </p:blipFill>
        <p:spPr>
          <a:xfrm>
            <a:off x="38450" y="1231386"/>
            <a:ext cx="4236349" cy="2867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1221" t="18298" r="23842" b="7680"/>
          <a:stretch/>
        </p:blipFill>
        <p:spPr>
          <a:xfrm rot="16200000">
            <a:off x="8097979" y="425677"/>
            <a:ext cx="3077232" cy="4688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9210" t="27257" r="23060" b="14931"/>
          <a:stretch/>
        </p:blipFill>
        <p:spPr>
          <a:xfrm>
            <a:off x="3046404" y="2472991"/>
            <a:ext cx="5572637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2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0" y="5957301"/>
            <a:ext cx="12143232" cy="9052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EAB24C-1922-4E67-8228-9AF3686FB0DB}"/>
              </a:ext>
            </a:extLst>
          </p:cNvPr>
          <p:cNvSpPr/>
          <p:nvPr/>
        </p:nvSpPr>
        <p:spPr>
          <a:xfrm>
            <a:off x="516843" y="56271"/>
            <a:ext cx="111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Методическое сопровождение реализации технологии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коучинга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повышении профессионального мастерства молодых педагогов в образовательной организации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3273E-6C03-4E86-84CF-F098EE605609}"/>
              </a:ext>
            </a:extLst>
          </p:cNvPr>
          <p:cNvSpPr txBox="1"/>
          <p:nvPr/>
        </p:nvSpPr>
        <p:spPr>
          <a:xfrm>
            <a:off x="38450" y="30249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1996" t="28125" r="17008" b="8159"/>
          <a:stretch/>
        </p:blipFill>
        <p:spPr>
          <a:xfrm>
            <a:off x="230971" y="1444860"/>
            <a:ext cx="5334001" cy="4660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0337" t="26736" r="15837" b="12327"/>
          <a:stretch/>
        </p:blipFill>
        <p:spPr>
          <a:xfrm>
            <a:off x="5564972" y="1262721"/>
            <a:ext cx="6195228" cy="48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2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" y="5952744"/>
            <a:ext cx="12143232" cy="9052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6D591C-C9F5-4FA4-A65B-4C410BB77D67}"/>
              </a:ext>
            </a:extLst>
          </p:cNvPr>
          <p:cNvSpPr/>
          <p:nvPr/>
        </p:nvSpPr>
        <p:spPr>
          <a:xfrm>
            <a:off x="2327208" y="397016"/>
            <a:ext cx="7586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Результаты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повторной диагностики Иванова А.А.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3DB89-1968-4856-BD9F-C1D6B8FF8BE7}"/>
              </a:ext>
            </a:extLst>
          </p:cNvPr>
          <p:cNvSpPr txBox="1"/>
          <p:nvPr/>
        </p:nvSpPr>
        <p:spPr>
          <a:xfrm>
            <a:off x="38450" y="47214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81683085"/>
              </p:ext>
            </p:extLst>
          </p:nvPr>
        </p:nvGraphicFramePr>
        <p:xfrm>
          <a:off x="48768" y="1318432"/>
          <a:ext cx="7632700" cy="501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00025723"/>
              </p:ext>
            </p:extLst>
          </p:nvPr>
        </p:nvGraphicFramePr>
        <p:xfrm>
          <a:off x="7629421" y="1011427"/>
          <a:ext cx="4545230" cy="524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9972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594</Words>
  <Application>Microsoft Office PowerPoint</Application>
  <PresentationFormat>Широкоэкранный</PresentationFormat>
  <Paragraphs>135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(Заголовки)</vt:lpstr>
      <vt:lpstr>Calibri</vt:lpstr>
      <vt:lpstr>Calibri Light</vt:lpstr>
      <vt:lpstr>DejaVu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Лучинин</dc:creator>
  <cp:lastModifiedBy>Александр Лучинин</cp:lastModifiedBy>
  <cp:revision>45</cp:revision>
  <dcterms:created xsi:type="dcterms:W3CDTF">2021-08-21T07:13:54Z</dcterms:created>
  <dcterms:modified xsi:type="dcterms:W3CDTF">2021-11-26T14:44:32Z</dcterms:modified>
</cp:coreProperties>
</file>